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0" autoAdjust="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3123634-A58D-48B5-96C7-6EF1E8442E24}"/>
              </a:ext>
            </a:extLst>
          </p:cNvPr>
          <p:cNvGrpSpPr>
            <a:grpSpLocks/>
          </p:cNvGrpSpPr>
          <p:nvPr/>
        </p:nvGrpSpPr>
        <p:grpSpPr bwMode="auto">
          <a:xfrm>
            <a:off x="0" y="927100"/>
            <a:ext cx="8991600" cy="4495800"/>
            <a:chOff x="0" y="584"/>
            <a:chExt cx="5664" cy="2832"/>
          </a:xfrm>
        </p:grpSpPr>
        <p:sp>
          <p:nvSpPr>
            <p:cNvPr id="5123" name="AutoShape 3">
              <a:extLst>
                <a:ext uri="{FF2B5EF4-FFF2-40B4-BE49-F238E27FC236}">
                  <a16:creationId xmlns:a16="http://schemas.microsoft.com/office/drawing/2014/main" id="{293B635E-E39A-4AE7-96FD-7ABE80997B8E}"/>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5124" name="Rectangle 4">
              <a:extLst>
                <a:ext uri="{FF2B5EF4-FFF2-40B4-BE49-F238E27FC236}">
                  <a16:creationId xmlns:a16="http://schemas.microsoft.com/office/drawing/2014/main" id="{46ABE385-2C9D-48D5-BC96-93F91FBDA797}"/>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5125" name="AutoShape 5">
              <a:extLst>
                <a:ext uri="{FF2B5EF4-FFF2-40B4-BE49-F238E27FC236}">
                  <a16:creationId xmlns:a16="http://schemas.microsoft.com/office/drawing/2014/main" id="{45A87CCE-CE7E-4683-A7B2-574CFD54613F}"/>
                </a:ext>
              </a:extLst>
            </p:cNvPr>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7 w 1000"/>
                <a:gd name="T3" fmla="*/ 0 h 1000"/>
                <a:gd name="T4" fmla="*/ 4917 w 1000"/>
                <a:gd name="T5" fmla="*/ 500 h 1000"/>
                <a:gd name="T6" fmla="*/ 4417 w 1000"/>
                <a:gd name="T7" fmla="*/ 999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7" y="0"/>
                  </a:lnTo>
                  <a:cubicBezTo>
                    <a:pt x="4693" y="0"/>
                    <a:pt x="4917" y="223"/>
                    <a:pt x="4917" y="500"/>
                  </a:cubicBezTo>
                  <a:cubicBezTo>
                    <a:pt x="4917" y="776"/>
                    <a:pt x="4693" y="999"/>
                    <a:pt x="4417" y="999"/>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5126" name="Line 6">
              <a:extLst>
                <a:ext uri="{FF2B5EF4-FFF2-40B4-BE49-F238E27FC236}">
                  <a16:creationId xmlns:a16="http://schemas.microsoft.com/office/drawing/2014/main" id="{8D1C035F-4310-4DB1-BFDA-7BCE8C05DF86}"/>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5127" name="Rectangle 7">
            <a:extLst>
              <a:ext uri="{FF2B5EF4-FFF2-40B4-BE49-F238E27FC236}">
                <a16:creationId xmlns:a16="http://schemas.microsoft.com/office/drawing/2014/main" id="{04BD2998-3448-48C5-8D69-99C97B0C1802}"/>
              </a:ext>
            </a:extLst>
          </p:cNvPr>
          <p:cNvSpPr>
            <a:spLocks noGrp="1" noChangeArrowheads="1"/>
          </p:cNvSpPr>
          <p:nvPr>
            <p:ph type="ctrTitle"/>
          </p:nvPr>
        </p:nvSpPr>
        <p:spPr>
          <a:xfrm>
            <a:off x="228600" y="1427163"/>
            <a:ext cx="8077200" cy="1609725"/>
          </a:xfrm>
        </p:spPr>
        <p:txBody>
          <a:bodyPr/>
          <a:lstStyle>
            <a:lvl1pPr>
              <a:defRPr sz="4600"/>
            </a:lvl1pPr>
          </a:lstStyle>
          <a:p>
            <a:pPr lvl="0"/>
            <a:r>
              <a:rPr lang="ru-RU" altLang="ru-RU" noProof="0"/>
              <a:t>Образец заголовка</a:t>
            </a:r>
          </a:p>
        </p:txBody>
      </p:sp>
      <p:sp>
        <p:nvSpPr>
          <p:cNvPr id="5128" name="Rectangle 8">
            <a:extLst>
              <a:ext uri="{FF2B5EF4-FFF2-40B4-BE49-F238E27FC236}">
                <a16:creationId xmlns:a16="http://schemas.microsoft.com/office/drawing/2014/main" id="{204ABD2D-4942-4648-9611-6785EA3B6053}"/>
              </a:ext>
            </a:extLst>
          </p:cNvPr>
          <p:cNvSpPr>
            <a:spLocks noGrp="1" noChangeArrowheads="1"/>
          </p:cNvSpPr>
          <p:nvPr>
            <p:ph type="subTitle" idx="1"/>
          </p:nvPr>
        </p:nvSpPr>
        <p:spPr>
          <a:xfrm>
            <a:off x="1066800" y="3441700"/>
            <a:ext cx="6629400" cy="1676400"/>
          </a:xfrm>
        </p:spPr>
        <p:txBody>
          <a:bodyPr/>
          <a:lstStyle>
            <a:lvl1pPr marL="0" indent="0">
              <a:buFont typeface="Wingdings" panose="05000000000000000000" pitchFamily="2" charset="2"/>
              <a:buNone/>
              <a:defRPr/>
            </a:lvl1pPr>
          </a:lstStyle>
          <a:p>
            <a:pPr lvl="0"/>
            <a:r>
              <a:rPr lang="ru-RU" altLang="ru-RU" noProof="0"/>
              <a:t>Образец подзаголовка</a:t>
            </a:r>
          </a:p>
        </p:txBody>
      </p:sp>
      <p:sp>
        <p:nvSpPr>
          <p:cNvPr id="5129" name="Rectangle 9">
            <a:extLst>
              <a:ext uri="{FF2B5EF4-FFF2-40B4-BE49-F238E27FC236}">
                <a16:creationId xmlns:a16="http://schemas.microsoft.com/office/drawing/2014/main" id="{075C5F9F-A99B-4666-B83A-D0C7F7E63240}"/>
              </a:ext>
            </a:extLst>
          </p:cNvPr>
          <p:cNvSpPr>
            <a:spLocks noGrp="1" noChangeArrowheads="1"/>
          </p:cNvSpPr>
          <p:nvPr>
            <p:ph type="dt" sz="half" idx="2"/>
          </p:nvPr>
        </p:nvSpPr>
        <p:spPr>
          <a:xfrm>
            <a:off x="457200" y="6248400"/>
            <a:ext cx="2133600" cy="471488"/>
          </a:xfrm>
        </p:spPr>
        <p:txBody>
          <a:bodyPr/>
          <a:lstStyle>
            <a:lvl1pPr>
              <a:defRPr/>
            </a:lvl1pPr>
          </a:lstStyle>
          <a:p>
            <a:endParaRPr lang="ru-RU" altLang="ru-RU"/>
          </a:p>
        </p:txBody>
      </p:sp>
      <p:sp>
        <p:nvSpPr>
          <p:cNvPr id="5130" name="Rectangle 10">
            <a:extLst>
              <a:ext uri="{FF2B5EF4-FFF2-40B4-BE49-F238E27FC236}">
                <a16:creationId xmlns:a16="http://schemas.microsoft.com/office/drawing/2014/main" id="{AE06337D-9103-4BE6-9511-48B08805E1A2}"/>
              </a:ext>
            </a:extLst>
          </p:cNvPr>
          <p:cNvSpPr>
            <a:spLocks noGrp="1" noChangeArrowheads="1"/>
          </p:cNvSpPr>
          <p:nvPr>
            <p:ph type="ftr" sz="quarter" idx="3"/>
          </p:nvPr>
        </p:nvSpPr>
        <p:spPr>
          <a:xfrm>
            <a:off x="3124200" y="6253163"/>
            <a:ext cx="2895600" cy="457200"/>
          </a:xfrm>
        </p:spPr>
        <p:txBody>
          <a:bodyPr/>
          <a:lstStyle>
            <a:lvl1pPr>
              <a:defRPr/>
            </a:lvl1pPr>
          </a:lstStyle>
          <a:p>
            <a:endParaRPr lang="ru-RU" altLang="ru-RU"/>
          </a:p>
        </p:txBody>
      </p:sp>
      <p:sp>
        <p:nvSpPr>
          <p:cNvPr id="5131" name="Rectangle 11">
            <a:extLst>
              <a:ext uri="{FF2B5EF4-FFF2-40B4-BE49-F238E27FC236}">
                <a16:creationId xmlns:a16="http://schemas.microsoft.com/office/drawing/2014/main" id="{23E99A2F-58D2-4542-99C8-31B155BF6D80}"/>
              </a:ext>
            </a:extLst>
          </p:cNvPr>
          <p:cNvSpPr>
            <a:spLocks noGrp="1" noChangeArrowheads="1"/>
          </p:cNvSpPr>
          <p:nvPr>
            <p:ph type="sldNum" sz="quarter" idx="4"/>
          </p:nvPr>
        </p:nvSpPr>
        <p:spPr>
          <a:xfrm>
            <a:off x="6553200" y="6248400"/>
            <a:ext cx="2133600" cy="471488"/>
          </a:xfrm>
        </p:spPr>
        <p:txBody>
          <a:bodyPr/>
          <a:lstStyle>
            <a:lvl1pPr>
              <a:defRPr/>
            </a:lvl1pPr>
          </a:lstStyle>
          <a:p>
            <a:fld id="{BE03BBC4-585F-434A-A929-8529FDBD1988}"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2E10E-9068-4884-B8D0-7E9117588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6D4AB8A-76C3-45C1-B30D-E1013EE8E8A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E70388-8B2D-4E75-A983-3C088A66A105}"/>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007BFCAF-1602-46D5-8E4B-88CDE009E42B}"/>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1FB5264E-C6C1-4C46-AECA-E6E450504A98}"/>
              </a:ext>
            </a:extLst>
          </p:cNvPr>
          <p:cNvSpPr>
            <a:spLocks noGrp="1"/>
          </p:cNvSpPr>
          <p:nvPr>
            <p:ph type="sldNum" sz="quarter" idx="12"/>
          </p:nvPr>
        </p:nvSpPr>
        <p:spPr/>
        <p:txBody>
          <a:bodyPr/>
          <a:lstStyle>
            <a:lvl1pPr>
              <a:defRPr/>
            </a:lvl1pPr>
          </a:lstStyle>
          <a:p>
            <a:fld id="{D939520C-EEC3-45BA-AB15-967A22D5B633}" type="slidenum">
              <a:rPr lang="ru-RU" altLang="ru-RU"/>
              <a:pPr/>
              <a:t>‹#›</a:t>
            </a:fld>
            <a:endParaRPr lang="ru-RU" altLang="ru-RU"/>
          </a:p>
        </p:txBody>
      </p:sp>
    </p:spTree>
    <p:extLst>
      <p:ext uri="{BB962C8B-B14F-4D97-AF65-F5344CB8AC3E}">
        <p14:creationId xmlns:p14="http://schemas.microsoft.com/office/powerpoint/2010/main" val="256255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3844B08-D4A4-41E1-872A-D3EA42173239}"/>
              </a:ext>
            </a:extLst>
          </p:cNvPr>
          <p:cNvSpPr>
            <a:spLocks noGrp="1"/>
          </p:cNvSpPr>
          <p:nvPr>
            <p:ph type="title" orient="vert"/>
          </p:nvPr>
        </p:nvSpPr>
        <p:spPr>
          <a:xfrm>
            <a:off x="6450013" y="228600"/>
            <a:ext cx="2084387" cy="57912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3A54A8F-E5ED-4C28-B8A0-6AF1F06A45E1}"/>
              </a:ext>
            </a:extLst>
          </p:cNvPr>
          <p:cNvSpPr>
            <a:spLocks noGrp="1"/>
          </p:cNvSpPr>
          <p:nvPr>
            <p:ph type="body" orient="vert" idx="1"/>
          </p:nvPr>
        </p:nvSpPr>
        <p:spPr>
          <a:xfrm>
            <a:off x="195263" y="228600"/>
            <a:ext cx="6102350" cy="5791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6DDE10-906A-42D6-B627-49119B80916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75CB37D5-ECCD-4418-AE6B-F76EA1386567}"/>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B73F2B81-9AF0-47AD-A43F-A2BBDAB606AE}"/>
              </a:ext>
            </a:extLst>
          </p:cNvPr>
          <p:cNvSpPr>
            <a:spLocks noGrp="1"/>
          </p:cNvSpPr>
          <p:nvPr>
            <p:ph type="sldNum" sz="quarter" idx="12"/>
          </p:nvPr>
        </p:nvSpPr>
        <p:spPr/>
        <p:txBody>
          <a:bodyPr/>
          <a:lstStyle>
            <a:lvl1pPr>
              <a:defRPr/>
            </a:lvl1pPr>
          </a:lstStyle>
          <a:p>
            <a:fld id="{C426AE4D-C8E5-4B72-ADA9-479850787DC2}" type="slidenum">
              <a:rPr lang="ru-RU" altLang="ru-RU"/>
              <a:pPr/>
              <a:t>‹#›</a:t>
            </a:fld>
            <a:endParaRPr lang="ru-RU" altLang="ru-RU"/>
          </a:p>
        </p:txBody>
      </p:sp>
    </p:spTree>
    <p:extLst>
      <p:ext uri="{BB962C8B-B14F-4D97-AF65-F5344CB8AC3E}">
        <p14:creationId xmlns:p14="http://schemas.microsoft.com/office/powerpoint/2010/main" val="191130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F0A377-4EB9-4032-9FFB-20A29DB60E8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A9EBD8E-1243-41F4-8AA7-B517403D303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DDC367-5474-4B17-89A0-37E20CCB3E36}"/>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990539D7-9037-4F69-BE81-AF1AE170C72B}"/>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CC8ADD41-3B3B-4507-9B30-77A923FE1D15}"/>
              </a:ext>
            </a:extLst>
          </p:cNvPr>
          <p:cNvSpPr>
            <a:spLocks noGrp="1"/>
          </p:cNvSpPr>
          <p:nvPr>
            <p:ph type="sldNum" sz="quarter" idx="12"/>
          </p:nvPr>
        </p:nvSpPr>
        <p:spPr/>
        <p:txBody>
          <a:bodyPr/>
          <a:lstStyle>
            <a:lvl1pPr>
              <a:defRPr/>
            </a:lvl1pPr>
          </a:lstStyle>
          <a:p>
            <a:fld id="{E9AC22F2-90B7-46C9-87F7-3FA5AB2E1A9B}" type="slidenum">
              <a:rPr lang="ru-RU" altLang="ru-RU"/>
              <a:pPr/>
              <a:t>‹#›</a:t>
            </a:fld>
            <a:endParaRPr lang="ru-RU" altLang="ru-RU"/>
          </a:p>
        </p:txBody>
      </p:sp>
    </p:spTree>
    <p:extLst>
      <p:ext uri="{BB962C8B-B14F-4D97-AF65-F5344CB8AC3E}">
        <p14:creationId xmlns:p14="http://schemas.microsoft.com/office/powerpoint/2010/main" val="43012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A26B6-CA22-4513-90ED-902856DC4A17}"/>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EE33E0D-1375-4560-A136-C52966D6609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FE54B447-5E2A-44C2-9DF0-1A7A19B03E90}"/>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26061D70-8DC9-48A7-8A08-1A432B61AE3E}"/>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E818CACD-72F9-489D-88DD-C245BB4366FE}"/>
              </a:ext>
            </a:extLst>
          </p:cNvPr>
          <p:cNvSpPr>
            <a:spLocks noGrp="1"/>
          </p:cNvSpPr>
          <p:nvPr>
            <p:ph type="sldNum" sz="quarter" idx="12"/>
          </p:nvPr>
        </p:nvSpPr>
        <p:spPr/>
        <p:txBody>
          <a:bodyPr/>
          <a:lstStyle>
            <a:lvl1pPr>
              <a:defRPr/>
            </a:lvl1pPr>
          </a:lstStyle>
          <a:p>
            <a:fld id="{4547D5A8-2D89-4511-B746-3D1AFE0B2869}" type="slidenum">
              <a:rPr lang="ru-RU" altLang="ru-RU"/>
              <a:pPr/>
              <a:t>‹#›</a:t>
            </a:fld>
            <a:endParaRPr lang="ru-RU" altLang="ru-RU"/>
          </a:p>
        </p:txBody>
      </p:sp>
    </p:spTree>
    <p:extLst>
      <p:ext uri="{BB962C8B-B14F-4D97-AF65-F5344CB8AC3E}">
        <p14:creationId xmlns:p14="http://schemas.microsoft.com/office/powerpoint/2010/main" val="2593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C41D3-055B-4929-95B1-01920155201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3C2D04E-8C4E-4C57-98B3-843606187F52}"/>
              </a:ext>
            </a:extLst>
          </p:cNvPr>
          <p:cNvSpPr>
            <a:spLocks noGrp="1"/>
          </p:cNvSpPr>
          <p:nvPr>
            <p:ph sz="half" idx="1"/>
          </p:nvPr>
        </p:nvSpPr>
        <p:spPr>
          <a:xfrm>
            <a:off x="609600" y="1600200"/>
            <a:ext cx="3886200" cy="4419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B1D0C6E-5794-4E6E-8010-57198C7F4595}"/>
              </a:ext>
            </a:extLst>
          </p:cNvPr>
          <p:cNvSpPr>
            <a:spLocks noGrp="1"/>
          </p:cNvSpPr>
          <p:nvPr>
            <p:ph sz="half" idx="2"/>
          </p:nvPr>
        </p:nvSpPr>
        <p:spPr>
          <a:xfrm>
            <a:off x="4648200" y="1600200"/>
            <a:ext cx="3886200" cy="4419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CD5417-243D-48DD-994E-1312CBCA01F8}"/>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1BC28FF0-70E7-4D4A-86D5-6FC3B1FA3689}"/>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FB9C1FA1-E16F-437D-A0E6-E5E891E998FA}"/>
              </a:ext>
            </a:extLst>
          </p:cNvPr>
          <p:cNvSpPr>
            <a:spLocks noGrp="1"/>
          </p:cNvSpPr>
          <p:nvPr>
            <p:ph type="sldNum" sz="quarter" idx="12"/>
          </p:nvPr>
        </p:nvSpPr>
        <p:spPr/>
        <p:txBody>
          <a:bodyPr/>
          <a:lstStyle>
            <a:lvl1pPr>
              <a:defRPr/>
            </a:lvl1pPr>
          </a:lstStyle>
          <a:p>
            <a:fld id="{91BA3D6C-6BF1-4832-A237-7B4F78ADD031}" type="slidenum">
              <a:rPr lang="ru-RU" altLang="ru-RU"/>
              <a:pPr/>
              <a:t>‹#›</a:t>
            </a:fld>
            <a:endParaRPr lang="ru-RU" altLang="ru-RU"/>
          </a:p>
        </p:txBody>
      </p:sp>
    </p:spTree>
    <p:extLst>
      <p:ext uri="{BB962C8B-B14F-4D97-AF65-F5344CB8AC3E}">
        <p14:creationId xmlns:p14="http://schemas.microsoft.com/office/powerpoint/2010/main" val="23929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0C8F4-7F53-4EC8-9892-33757D57E64B}"/>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044EEE8-E0B7-4D0F-A8A3-C331D955254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A8A4570-4476-433F-982C-7C7CCD1CBB7F}"/>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4E056E6-8BE4-4F5B-BC0E-5C05C8AE6E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30C70A-7F5B-47EB-9923-6F4FDC9D5F17}"/>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98F2457-AFEA-47D1-A365-4C958A2F7A50}"/>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4DFB0D67-3087-4F7B-B385-795883D62B47}"/>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1001172F-85FC-45FD-8449-637D2DADB30D}"/>
              </a:ext>
            </a:extLst>
          </p:cNvPr>
          <p:cNvSpPr>
            <a:spLocks noGrp="1"/>
          </p:cNvSpPr>
          <p:nvPr>
            <p:ph type="sldNum" sz="quarter" idx="12"/>
          </p:nvPr>
        </p:nvSpPr>
        <p:spPr/>
        <p:txBody>
          <a:bodyPr/>
          <a:lstStyle>
            <a:lvl1pPr>
              <a:defRPr/>
            </a:lvl1pPr>
          </a:lstStyle>
          <a:p>
            <a:fld id="{3F5B0924-9519-4BE2-97EB-6416FA1D4B07}" type="slidenum">
              <a:rPr lang="ru-RU" altLang="ru-RU"/>
              <a:pPr/>
              <a:t>‹#›</a:t>
            </a:fld>
            <a:endParaRPr lang="ru-RU" altLang="ru-RU"/>
          </a:p>
        </p:txBody>
      </p:sp>
    </p:spTree>
    <p:extLst>
      <p:ext uri="{BB962C8B-B14F-4D97-AF65-F5344CB8AC3E}">
        <p14:creationId xmlns:p14="http://schemas.microsoft.com/office/powerpoint/2010/main" val="341403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45C23-E3F1-4DF9-84F7-9ED71E2F8C3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D28FD17-9258-4F74-8A0F-50D59081D3E4}"/>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0FDD2936-0A37-481F-B8CA-28A870AD8262}"/>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A8D98F4A-B7C6-4B1B-86F6-37E9D68CE232}"/>
              </a:ext>
            </a:extLst>
          </p:cNvPr>
          <p:cNvSpPr>
            <a:spLocks noGrp="1"/>
          </p:cNvSpPr>
          <p:nvPr>
            <p:ph type="sldNum" sz="quarter" idx="12"/>
          </p:nvPr>
        </p:nvSpPr>
        <p:spPr/>
        <p:txBody>
          <a:bodyPr/>
          <a:lstStyle>
            <a:lvl1pPr>
              <a:defRPr/>
            </a:lvl1pPr>
          </a:lstStyle>
          <a:p>
            <a:fld id="{8DE22F24-17D6-4A47-B9DA-2C473C45BEE6}" type="slidenum">
              <a:rPr lang="ru-RU" altLang="ru-RU"/>
              <a:pPr/>
              <a:t>‹#›</a:t>
            </a:fld>
            <a:endParaRPr lang="ru-RU" altLang="ru-RU"/>
          </a:p>
        </p:txBody>
      </p:sp>
    </p:spTree>
    <p:extLst>
      <p:ext uri="{BB962C8B-B14F-4D97-AF65-F5344CB8AC3E}">
        <p14:creationId xmlns:p14="http://schemas.microsoft.com/office/powerpoint/2010/main" val="213314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51E59F1-60C9-4E63-A06A-83C3E2919EA6}"/>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52E7EBE3-5EA0-4C9B-972A-4F074746C547}"/>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43744E71-56C7-47BD-9C1E-318690F50542}"/>
              </a:ext>
            </a:extLst>
          </p:cNvPr>
          <p:cNvSpPr>
            <a:spLocks noGrp="1"/>
          </p:cNvSpPr>
          <p:nvPr>
            <p:ph type="sldNum" sz="quarter" idx="12"/>
          </p:nvPr>
        </p:nvSpPr>
        <p:spPr/>
        <p:txBody>
          <a:bodyPr/>
          <a:lstStyle>
            <a:lvl1pPr>
              <a:defRPr/>
            </a:lvl1pPr>
          </a:lstStyle>
          <a:p>
            <a:fld id="{6EAF96E7-3E5C-42AA-888A-66D9EBBE1AD7}" type="slidenum">
              <a:rPr lang="ru-RU" altLang="ru-RU"/>
              <a:pPr/>
              <a:t>‹#›</a:t>
            </a:fld>
            <a:endParaRPr lang="ru-RU" altLang="ru-RU"/>
          </a:p>
        </p:txBody>
      </p:sp>
    </p:spTree>
    <p:extLst>
      <p:ext uri="{BB962C8B-B14F-4D97-AF65-F5344CB8AC3E}">
        <p14:creationId xmlns:p14="http://schemas.microsoft.com/office/powerpoint/2010/main" val="55298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B742D6-727F-4F31-AA99-89CC48768292}"/>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BF6A86C-2FE8-4546-8F10-49CAFF566B7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E08565A-7451-459F-AD02-65753C7766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5A330E-13FA-4203-B8D3-C69E2390484F}"/>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871185CE-E692-4AC2-B605-9B880935ECD6}"/>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64AD468E-CFCE-4644-A75C-C23B72538806}"/>
              </a:ext>
            </a:extLst>
          </p:cNvPr>
          <p:cNvSpPr>
            <a:spLocks noGrp="1"/>
          </p:cNvSpPr>
          <p:nvPr>
            <p:ph type="sldNum" sz="quarter" idx="12"/>
          </p:nvPr>
        </p:nvSpPr>
        <p:spPr/>
        <p:txBody>
          <a:bodyPr/>
          <a:lstStyle>
            <a:lvl1pPr>
              <a:defRPr/>
            </a:lvl1pPr>
          </a:lstStyle>
          <a:p>
            <a:fld id="{86926F6D-3FFC-48F2-92CA-4B37726F9442}" type="slidenum">
              <a:rPr lang="ru-RU" altLang="ru-RU"/>
              <a:pPr/>
              <a:t>‹#›</a:t>
            </a:fld>
            <a:endParaRPr lang="ru-RU" altLang="ru-RU"/>
          </a:p>
        </p:txBody>
      </p:sp>
    </p:spTree>
    <p:extLst>
      <p:ext uri="{BB962C8B-B14F-4D97-AF65-F5344CB8AC3E}">
        <p14:creationId xmlns:p14="http://schemas.microsoft.com/office/powerpoint/2010/main" val="1984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13E09D-1FB7-4AE4-9AC0-AF209FB7436D}"/>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4299BDD-A6F8-4116-B33C-7BED7379A0F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B4F2EB6-318C-44CF-9207-83A543185A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8B62E05-E632-47B4-8216-730E61B8224B}"/>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C1AEC2C4-35E8-4FD8-9703-9270CC24CA3C}"/>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88D1D3A7-9BAF-4BEA-9340-1BD685F47812}"/>
              </a:ext>
            </a:extLst>
          </p:cNvPr>
          <p:cNvSpPr>
            <a:spLocks noGrp="1"/>
          </p:cNvSpPr>
          <p:nvPr>
            <p:ph type="sldNum" sz="quarter" idx="12"/>
          </p:nvPr>
        </p:nvSpPr>
        <p:spPr/>
        <p:txBody>
          <a:bodyPr/>
          <a:lstStyle>
            <a:lvl1pPr>
              <a:defRPr/>
            </a:lvl1pPr>
          </a:lstStyle>
          <a:p>
            <a:fld id="{53E7A35F-5C47-4813-A3A0-59384CC0A880}" type="slidenum">
              <a:rPr lang="ru-RU" altLang="ru-RU"/>
              <a:pPr/>
              <a:t>‹#›</a:t>
            </a:fld>
            <a:endParaRPr lang="ru-RU" altLang="ru-RU"/>
          </a:p>
        </p:txBody>
      </p:sp>
    </p:spTree>
    <p:extLst>
      <p:ext uri="{BB962C8B-B14F-4D97-AF65-F5344CB8AC3E}">
        <p14:creationId xmlns:p14="http://schemas.microsoft.com/office/powerpoint/2010/main" val="160288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A15D1657-95D3-4AA8-AB2A-AB0C42F8F6FE}"/>
              </a:ext>
            </a:extLst>
          </p:cNvPr>
          <p:cNvGrpSpPr>
            <a:grpSpLocks/>
          </p:cNvGrpSpPr>
          <p:nvPr/>
        </p:nvGrpSpPr>
        <p:grpSpPr bwMode="auto">
          <a:xfrm>
            <a:off x="0" y="152400"/>
            <a:ext cx="8686800" cy="6096000"/>
            <a:chOff x="0" y="96"/>
            <a:chExt cx="5472" cy="3840"/>
          </a:xfrm>
        </p:grpSpPr>
        <p:sp>
          <p:nvSpPr>
            <p:cNvPr id="4099" name="AutoShape 3">
              <a:extLst>
                <a:ext uri="{FF2B5EF4-FFF2-40B4-BE49-F238E27FC236}">
                  <a16:creationId xmlns:a16="http://schemas.microsoft.com/office/drawing/2014/main" id="{59EB6C81-73C9-47DB-A899-68D69045C1FE}"/>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4100" name="AutoShape 4">
              <a:extLst>
                <a:ext uri="{FF2B5EF4-FFF2-40B4-BE49-F238E27FC236}">
                  <a16:creationId xmlns:a16="http://schemas.microsoft.com/office/drawing/2014/main" id="{9B99D075-6293-42AF-B511-1C4AAA3F28D6}"/>
                </a:ext>
              </a:extLst>
            </p:cNvPr>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500 w 1000"/>
                <a:gd name="T3" fmla="*/ 0 h 1000"/>
                <a:gd name="T4" fmla="*/ 7000 w 1000"/>
                <a:gd name="T5" fmla="*/ 500 h 1000"/>
                <a:gd name="T6" fmla="*/ 6500 w 1000"/>
                <a:gd name="T7" fmla="*/ 999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500" y="0"/>
                  </a:lnTo>
                  <a:cubicBezTo>
                    <a:pt x="6776" y="0"/>
                    <a:pt x="7000" y="223"/>
                    <a:pt x="7000" y="500"/>
                  </a:cubicBezTo>
                  <a:cubicBezTo>
                    <a:pt x="7000" y="776"/>
                    <a:pt x="6776" y="999"/>
                    <a:pt x="6500" y="999"/>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4101" name="Line 5">
              <a:extLst>
                <a:ext uri="{FF2B5EF4-FFF2-40B4-BE49-F238E27FC236}">
                  <a16:creationId xmlns:a16="http://schemas.microsoft.com/office/drawing/2014/main" id="{9EFFA915-DE52-45F5-800E-4D7111D6330A}"/>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102" name="Rectangle 6">
            <a:extLst>
              <a:ext uri="{FF2B5EF4-FFF2-40B4-BE49-F238E27FC236}">
                <a16:creationId xmlns:a16="http://schemas.microsoft.com/office/drawing/2014/main" id="{5F2C0C39-594B-4E26-988F-F0CEDA0AEB03}"/>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4103" name="Rectangle 7">
            <a:extLst>
              <a:ext uri="{FF2B5EF4-FFF2-40B4-BE49-F238E27FC236}">
                <a16:creationId xmlns:a16="http://schemas.microsoft.com/office/drawing/2014/main" id="{3747AE8B-617E-4CEE-B5F8-C0179442585E}"/>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104" name="Rectangle 8">
            <a:extLst>
              <a:ext uri="{FF2B5EF4-FFF2-40B4-BE49-F238E27FC236}">
                <a16:creationId xmlns:a16="http://schemas.microsoft.com/office/drawing/2014/main" id="{084F6DA5-DB82-4B2C-90F9-3219F44B8E7F}"/>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4105" name="Rectangle 9">
            <a:extLst>
              <a:ext uri="{FF2B5EF4-FFF2-40B4-BE49-F238E27FC236}">
                <a16:creationId xmlns:a16="http://schemas.microsoft.com/office/drawing/2014/main" id="{99D73BF5-F4CF-47C1-BAA6-6314302451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ru-RU" altLang="ru-RU"/>
          </a:p>
        </p:txBody>
      </p:sp>
      <p:sp>
        <p:nvSpPr>
          <p:cNvPr id="4106" name="Rectangle 10">
            <a:extLst>
              <a:ext uri="{FF2B5EF4-FFF2-40B4-BE49-F238E27FC236}">
                <a16:creationId xmlns:a16="http://schemas.microsoft.com/office/drawing/2014/main" id="{253348E4-D7EE-4A3F-BC3E-23055928BD1D}"/>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4CB26786-4001-464A-81CF-4EAE2DADEFC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SzPct val="60000"/>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DDFD5F-F216-4A69-8723-3F9E1A34321B}"/>
              </a:ext>
            </a:extLst>
          </p:cNvPr>
          <p:cNvSpPr>
            <a:spLocks noGrp="1" noChangeArrowheads="1"/>
          </p:cNvSpPr>
          <p:nvPr>
            <p:ph type="ctrTitle"/>
          </p:nvPr>
        </p:nvSpPr>
        <p:spPr>
          <a:xfrm>
            <a:off x="179512" y="1412776"/>
            <a:ext cx="8077200" cy="1609725"/>
          </a:xfrm>
        </p:spPr>
        <p:txBody>
          <a:bodyPr/>
          <a:lstStyle/>
          <a:p>
            <a:pPr algn="ctr"/>
            <a:r>
              <a:rPr lang="ru-RU" altLang="ru-RU" sz="3600" dirty="0"/>
              <a:t>Лекция </a:t>
            </a:r>
            <a:r>
              <a:rPr lang="en-US" altLang="ru-RU" sz="3600" dirty="0"/>
              <a:t>12</a:t>
            </a:r>
            <a:r>
              <a:rPr lang="ru-RU" altLang="ru-RU" sz="3600" dirty="0"/>
              <a:t>. Методология функционального моделирования IDEF0</a:t>
            </a:r>
            <a:r>
              <a:rPr lang="ru-RU" altLang="ru-RU" sz="42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220B426-64D1-49C3-9D04-8DEAD1E8CC2C}"/>
              </a:ext>
            </a:extLst>
          </p:cNvPr>
          <p:cNvSpPr>
            <a:spLocks noGrp="1" noChangeArrowheads="1"/>
          </p:cNvSpPr>
          <p:nvPr>
            <p:ph type="title"/>
          </p:nvPr>
        </p:nvSpPr>
        <p:spPr/>
        <p:txBody>
          <a:bodyPr/>
          <a:lstStyle/>
          <a:p>
            <a:r>
              <a:rPr lang="ru-RU" altLang="ru-RU" sz="2800" b="1"/>
              <a:t>Правила построения диаграммы IDEF0</a:t>
            </a:r>
            <a:endParaRPr lang="ru-RU" altLang="ru-RU" sz="2800"/>
          </a:p>
        </p:txBody>
      </p:sp>
      <p:sp>
        <p:nvSpPr>
          <p:cNvPr id="16387" name="Rectangle 3">
            <a:extLst>
              <a:ext uri="{FF2B5EF4-FFF2-40B4-BE49-F238E27FC236}">
                <a16:creationId xmlns:a16="http://schemas.microsoft.com/office/drawing/2014/main" id="{B95E3444-79E5-4CA4-824E-0D5BE00FBF83}"/>
              </a:ext>
            </a:extLst>
          </p:cNvPr>
          <p:cNvSpPr>
            <a:spLocks noGrp="1" noChangeArrowheads="1"/>
          </p:cNvSpPr>
          <p:nvPr>
            <p:ph type="body" idx="1"/>
          </p:nvPr>
        </p:nvSpPr>
        <p:spPr>
          <a:xfrm>
            <a:off x="323850" y="1412875"/>
            <a:ext cx="8424863" cy="4824413"/>
          </a:xfrm>
        </p:spPr>
        <p:txBody>
          <a:bodyPr/>
          <a:lstStyle/>
          <a:p>
            <a:pPr>
              <a:lnSpc>
                <a:spcPct val="80000"/>
              </a:lnSpc>
            </a:pPr>
            <a:r>
              <a:rPr lang="ru-RU" altLang="ru-RU" sz="2000"/>
              <a:t>Функциональный блок (или Функция) преобразует Входы в Выходы (т.е. входную информацию в выходную), Управление определяет, когда и как это преобразование может или должно произойти. Исполнители непосредственно осуществляют это преобразование.</a:t>
            </a:r>
            <a:endParaRPr lang="en-US" altLang="ru-RU" sz="2000"/>
          </a:p>
          <a:p>
            <a:pPr>
              <a:lnSpc>
                <a:spcPct val="80000"/>
              </a:lnSpc>
            </a:pPr>
            <a:r>
              <a:rPr lang="ru-RU" altLang="ru-RU" sz="2000"/>
              <a:t>С дугами связаны надписи (или метки) на естественном языке, описывающие данные, которые они представляют. · Дуги показывают, как функции между собой взаимосвязаны, как они обмениваются данными и осуществляют управление друг другом.</a:t>
            </a:r>
            <a:endParaRPr lang="en-US" altLang="ru-RU" sz="2000"/>
          </a:p>
          <a:p>
            <a:pPr>
              <a:lnSpc>
                <a:spcPct val="80000"/>
              </a:lnSpc>
            </a:pPr>
            <a:r>
              <a:rPr lang="ru-RU" altLang="ru-RU" sz="2000"/>
              <a:t>Выходы одной функции могут быть Входами, Управлением или Исполнителями для другой. </a:t>
            </a:r>
            <a:endParaRPr lang="en-US" altLang="ru-RU" sz="2000"/>
          </a:p>
          <a:p>
            <a:pPr>
              <a:lnSpc>
                <a:spcPct val="80000"/>
              </a:lnSpc>
            </a:pPr>
            <a:r>
              <a:rPr lang="ru-RU" altLang="ru-RU" sz="2000"/>
              <a:t>Дуги могут разветвляться и соединяться. </a:t>
            </a:r>
            <a:endParaRPr lang="en-US" altLang="ru-RU" sz="2000"/>
          </a:p>
          <a:p>
            <a:pPr>
              <a:lnSpc>
                <a:spcPct val="80000"/>
              </a:lnSpc>
            </a:pPr>
            <a:r>
              <a:rPr lang="ru-RU" altLang="ru-RU" sz="2000"/>
              <a:t>Функциональный блок, который представляет систему в качестве единого модуля, детализируется на другой диаграмме с помощью нескольких блоков, соединенных между собой интерфейсными дугами. </a:t>
            </a:r>
            <a:endParaRPr lang="en-US" altLang="ru-RU" sz="2000"/>
          </a:p>
          <a:p>
            <a:pPr>
              <a:lnSpc>
                <a:spcPct val="80000"/>
              </a:lnSpc>
            </a:pPr>
            <a:r>
              <a:rPr lang="ru-RU" altLang="ru-RU" sz="2000"/>
              <a:t>Эти блоки представляют основные подфункции (подмодули) единого исходного модуля.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0CDD046-14D5-43E3-A54B-AB50EFCED96E}"/>
              </a:ext>
            </a:extLst>
          </p:cNvPr>
          <p:cNvSpPr>
            <a:spLocks noGrp="1" noChangeArrowheads="1"/>
          </p:cNvSpPr>
          <p:nvPr>
            <p:ph type="title"/>
          </p:nvPr>
        </p:nvSpPr>
        <p:spPr/>
        <p:txBody>
          <a:bodyPr/>
          <a:lstStyle/>
          <a:p>
            <a:r>
              <a:rPr lang="ru-RU" altLang="ru-RU" sz="2800" b="1"/>
              <a:t>Правила построения диаграммы IDEF0</a:t>
            </a:r>
          </a:p>
        </p:txBody>
      </p:sp>
      <p:sp>
        <p:nvSpPr>
          <p:cNvPr id="17411" name="Rectangle 3">
            <a:extLst>
              <a:ext uri="{FF2B5EF4-FFF2-40B4-BE49-F238E27FC236}">
                <a16:creationId xmlns:a16="http://schemas.microsoft.com/office/drawing/2014/main" id="{AA851058-AF3E-405B-8AEF-D4D23E4B498F}"/>
              </a:ext>
            </a:extLst>
          </p:cNvPr>
          <p:cNvSpPr>
            <a:spLocks noGrp="1" noChangeArrowheads="1"/>
          </p:cNvSpPr>
          <p:nvPr>
            <p:ph type="body" idx="1"/>
          </p:nvPr>
        </p:nvSpPr>
        <p:spPr>
          <a:xfrm>
            <a:off x="323850" y="1412875"/>
            <a:ext cx="8424863" cy="4606925"/>
          </a:xfrm>
        </p:spPr>
        <p:txBody>
          <a:bodyPr/>
          <a:lstStyle/>
          <a:p>
            <a:pPr>
              <a:lnSpc>
                <a:spcPct val="80000"/>
              </a:lnSpc>
            </a:pPr>
            <a:r>
              <a:rPr lang="ru-RU" altLang="ru-RU" sz="2200"/>
              <a:t>Данная декомпозиция выявляет полный набор подмодулей, каждый из которых</a:t>
            </a:r>
            <a:r>
              <a:rPr lang="en-US" altLang="ru-RU" sz="2200"/>
              <a:t> </a:t>
            </a:r>
            <a:r>
              <a:rPr lang="ru-RU" altLang="ru-RU" sz="2200"/>
              <a:t> представлен как блок, границы которого определены интерфейсными дугами. </a:t>
            </a:r>
            <a:endParaRPr lang="en-US" altLang="ru-RU" sz="2200"/>
          </a:p>
          <a:p>
            <a:pPr>
              <a:lnSpc>
                <a:spcPct val="80000"/>
              </a:lnSpc>
            </a:pPr>
            <a:r>
              <a:rPr lang="ru-RU" altLang="ru-RU" sz="2200"/>
              <a:t>Каждый из этих подмодулей может быть декомпозирован подобным же образом для более детального представления.</a:t>
            </a:r>
            <a:endParaRPr lang="en-US" altLang="ru-RU" sz="2200"/>
          </a:p>
          <a:p>
            <a:pPr>
              <a:lnSpc>
                <a:spcPct val="80000"/>
              </a:lnSpc>
            </a:pPr>
            <a:r>
              <a:rPr lang="ru-RU" altLang="ru-RU" sz="2200"/>
              <a:t>Каждая подфункция может содержать только те элементы, которые входят в</a:t>
            </a:r>
            <a:r>
              <a:rPr lang="en-US" altLang="ru-RU" sz="2200"/>
              <a:t> </a:t>
            </a:r>
            <a:r>
              <a:rPr lang="ru-RU" altLang="ru-RU" sz="2200"/>
              <a:t> исходную функцию. Кроме того, модель не может опустить какие-либо элементы, т.е., как уже отмечалось, родительский блок и его интерфейсы обеспечивают контекст. К нему нельзя ничего добавить, и из него не может быть ничего удалено. </a:t>
            </a:r>
            <a:endParaRPr lang="en-US" altLang="ru-RU" sz="2200"/>
          </a:p>
          <a:p>
            <a:pPr>
              <a:lnSpc>
                <a:spcPct val="80000"/>
              </a:lnSpc>
            </a:pPr>
            <a:r>
              <a:rPr lang="ru-RU" altLang="ru-RU" sz="2200"/>
              <a:t>Дуги, входящие в блок и выходящие из него на диаграмме верхнего уровня, являются точно теми же самыми, что и дуги, входящие в диаграмму нижнего уровня и выходящие из нее, потому что блок и диаграмма представляют одну и ту же часть</a:t>
            </a:r>
            <a:r>
              <a:rPr lang="en-US" altLang="ru-RU" sz="2200"/>
              <a:t> </a:t>
            </a:r>
            <a:r>
              <a:rPr lang="ru-RU" altLang="ru-RU" sz="2200"/>
              <a:t>системы.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D3D6FFF-FEDD-45D7-87AC-B50E66524CD2}"/>
              </a:ext>
            </a:extLst>
          </p:cNvPr>
          <p:cNvSpPr>
            <a:spLocks noGrp="1" noChangeArrowheads="1"/>
          </p:cNvSpPr>
          <p:nvPr>
            <p:ph type="title"/>
          </p:nvPr>
        </p:nvSpPr>
        <p:spPr/>
        <p:txBody>
          <a:bodyPr/>
          <a:lstStyle/>
          <a:p>
            <a:r>
              <a:rPr lang="ru-RU" altLang="ru-RU" sz="3200" b="1"/>
              <a:t>Контекстная диаграмма</a:t>
            </a:r>
            <a:r>
              <a:rPr lang="ru-RU" altLang="ru-RU"/>
              <a:t> </a:t>
            </a:r>
          </a:p>
        </p:txBody>
      </p:sp>
      <p:sp>
        <p:nvSpPr>
          <p:cNvPr id="18435" name="Rectangle 3">
            <a:extLst>
              <a:ext uri="{FF2B5EF4-FFF2-40B4-BE49-F238E27FC236}">
                <a16:creationId xmlns:a16="http://schemas.microsoft.com/office/drawing/2014/main" id="{0F6FFE87-64FE-471E-BDDF-9FF0696AAEB2}"/>
              </a:ext>
            </a:extLst>
          </p:cNvPr>
          <p:cNvSpPr>
            <a:spLocks noGrp="1" noChangeArrowheads="1"/>
          </p:cNvSpPr>
          <p:nvPr>
            <p:ph type="body" idx="1"/>
          </p:nvPr>
        </p:nvSpPr>
        <p:spPr>
          <a:xfrm>
            <a:off x="395288" y="1412875"/>
            <a:ext cx="8280400" cy="4824413"/>
          </a:xfrm>
        </p:spPr>
        <p:txBody>
          <a:bodyPr/>
          <a:lstStyle/>
          <a:p>
            <a:pPr>
              <a:lnSpc>
                <a:spcPct val="80000"/>
              </a:lnSpc>
              <a:buFont typeface="Wingdings" panose="05000000000000000000" pitchFamily="2" charset="2"/>
              <a:buNone/>
            </a:pPr>
            <a:r>
              <a:rPr lang="ru-RU" altLang="ru-RU" sz="2300"/>
              <a:t>Модель IDEF0 всегда начинается с представления системы как единого целого – одного функционального блока с интерфейсными дугами, простирающимися за пределы рассматриваемой области. </a:t>
            </a:r>
            <a:endParaRPr lang="en-US" altLang="ru-RU" sz="2300"/>
          </a:p>
          <a:p>
            <a:pPr>
              <a:lnSpc>
                <a:spcPct val="80000"/>
              </a:lnSpc>
              <a:buFont typeface="Wingdings" panose="05000000000000000000" pitchFamily="2" charset="2"/>
              <a:buNone/>
            </a:pPr>
            <a:r>
              <a:rPr lang="ru-RU" altLang="ru-RU" sz="2300"/>
              <a:t>Такая диаграмма с одним функциональным блоком называется </a:t>
            </a:r>
            <a:r>
              <a:rPr lang="ru-RU" altLang="ru-RU" sz="2300" b="1"/>
              <a:t>контекстной диаграммой</a:t>
            </a:r>
            <a:r>
              <a:rPr lang="ru-RU" altLang="ru-RU" sz="2300"/>
              <a:t>, и обозначается идентификатором </a:t>
            </a:r>
            <a:r>
              <a:rPr lang="ru-RU" altLang="ru-RU" sz="2300" b="1"/>
              <a:t>“А-0”.</a:t>
            </a:r>
            <a:r>
              <a:rPr lang="ru-RU" altLang="ru-RU" sz="2300"/>
              <a:t> </a:t>
            </a:r>
            <a:endParaRPr lang="en-US" altLang="ru-RU" sz="2300"/>
          </a:p>
          <a:p>
            <a:pPr>
              <a:lnSpc>
                <a:spcPct val="80000"/>
              </a:lnSpc>
              <a:buFont typeface="Wingdings" panose="05000000000000000000" pitchFamily="2" charset="2"/>
              <a:buNone/>
            </a:pPr>
            <a:r>
              <a:rPr lang="ru-RU" altLang="ru-RU" sz="2300"/>
              <a:t>Поскольку единственный блок представляет всю систему как единое целое, имя, указанное в блоке, является </a:t>
            </a:r>
            <a:r>
              <a:rPr lang="ru-RU" altLang="ru-RU" sz="2300" b="1"/>
              <a:t>именем проекта</a:t>
            </a:r>
            <a:r>
              <a:rPr lang="ru-RU" altLang="ru-RU" sz="2300"/>
              <a:t>. Это верно и для интерфейсных дуг - они также</a:t>
            </a:r>
            <a:r>
              <a:rPr lang="en-US" altLang="ru-RU" sz="2300"/>
              <a:t> </a:t>
            </a:r>
            <a:r>
              <a:rPr lang="ru-RU" altLang="ru-RU" sz="2300"/>
              <a:t> представляют </a:t>
            </a:r>
            <a:r>
              <a:rPr lang="ru-RU" altLang="ru-RU" sz="2300" b="1"/>
              <a:t>полный набор внешних интерфейсов системы в целом</a:t>
            </a:r>
            <a:r>
              <a:rPr lang="ru-RU" altLang="ru-RU" sz="2300"/>
              <a:t>. </a:t>
            </a:r>
          </a:p>
          <a:p>
            <a:pPr>
              <a:lnSpc>
                <a:spcPct val="80000"/>
              </a:lnSpc>
              <a:buFont typeface="Wingdings" panose="05000000000000000000" pitchFamily="2" charset="2"/>
              <a:buNone/>
            </a:pPr>
            <a:r>
              <a:rPr lang="ru-RU" altLang="ru-RU" sz="2300"/>
              <a:t>Контекстная диаграмма устанавливает область моделирования и ее границу.</a:t>
            </a:r>
            <a:r>
              <a:rPr lang="ru-RU" altLang="ru-RU" sz="2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9526139-67E8-494C-8A13-055DF5754CD2}"/>
              </a:ext>
            </a:extLst>
          </p:cNvPr>
          <p:cNvSpPr>
            <a:spLocks noGrp="1" noChangeArrowheads="1"/>
          </p:cNvSpPr>
          <p:nvPr>
            <p:ph type="title"/>
          </p:nvPr>
        </p:nvSpPr>
        <p:spPr/>
        <p:txBody>
          <a:bodyPr/>
          <a:lstStyle/>
          <a:p>
            <a:r>
              <a:rPr lang="ru-RU" altLang="ru-RU" sz="3200" b="1"/>
              <a:t>Контекстная диаграмма</a:t>
            </a:r>
          </a:p>
        </p:txBody>
      </p:sp>
      <p:sp>
        <p:nvSpPr>
          <p:cNvPr id="19459" name="Rectangle 3">
            <a:extLst>
              <a:ext uri="{FF2B5EF4-FFF2-40B4-BE49-F238E27FC236}">
                <a16:creationId xmlns:a16="http://schemas.microsoft.com/office/drawing/2014/main" id="{E8A3BE95-3EAC-46D7-8DE1-F7F449F2B89F}"/>
              </a:ext>
            </a:extLst>
          </p:cNvPr>
          <p:cNvSpPr>
            <a:spLocks noGrp="1" noChangeArrowheads="1"/>
          </p:cNvSpPr>
          <p:nvPr>
            <p:ph type="body" idx="1"/>
          </p:nvPr>
        </p:nvSpPr>
        <p:spPr>
          <a:xfrm>
            <a:off x="395288" y="1412875"/>
            <a:ext cx="8280400" cy="4606925"/>
          </a:xfrm>
        </p:spPr>
        <p:txBody>
          <a:bodyPr/>
          <a:lstStyle/>
          <a:p>
            <a:pPr>
              <a:lnSpc>
                <a:spcPct val="80000"/>
              </a:lnSpc>
              <a:buFont typeface="Wingdings" panose="05000000000000000000" pitchFamily="2" charset="2"/>
              <a:buNone/>
            </a:pPr>
            <a:r>
              <a:rPr lang="ru-RU" altLang="ru-RU" sz="2300" b="1"/>
              <a:t>Контекстная диаграмма A-0</a:t>
            </a:r>
            <a:r>
              <a:rPr lang="ru-RU" altLang="ru-RU" sz="2300"/>
              <a:t>  </a:t>
            </a:r>
            <a:r>
              <a:rPr lang="ru-RU" altLang="ru-RU" sz="2300" b="1"/>
              <a:t>также должна содержать</a:t>
            </a:r>
            <a:r>
              <a:rPr lang="ru-RU" altLang="ru-RU" sz="2300"/>
              <a:t> краткие утверждения, определяющие </a:t>
            </a:r>
            <a:r>
              <a:rPr lang="ru-RU" altLang="ru-RU" sz="2300" b="1"/>
              <a:t>точку зрения</a:t>
            </a:r>
            <a:r>
              <a:rPr lang="ru-RU" altLang="ru-RU" sz="2300"/>
              <a:t> должностного лица или подразделения, с позиций которого создается модель, и </a:t>
            </a:r>
            <a:r>
              <a:rPr lang="ru-RU" altLang="ru-RU" sz="2300" b="1"/>
              <a:t>цель,</a:t>
            </a:r>
            <a:r>
              <a:rPr lang="ru-RU" altLang="ru-RU" sz="2300"/>
              <a:t> для достижения которой ее разрабатывают.  </a:t>
            </a:r>
          </a:p>
          <a:p>
            <a:pPr>
              <a:lnSpc>
                <a:spcPct val="80000"/>
              </a:lnSpc>
              <a:buFont typeface="Wingdings" panose="05000000000000000000" pitchFamily="2" charset="2"/>
              <a:buNone/>
            </a:pPr>
            <a:r>
              <a:rPr lang="ru-RU" altLang="ru-RU" sz="2300"/>
              <a:t> </a:t>
            </a:r>
            <a:r>
              <a:rPr lang="ru-RU" altLang="ru-RU" sz="2300" b="1"/>
              <a:t>Формулировка цели выражает причину создания модели</a:t>
            </a:r>
            <a:r>
              <a:rPr lang="ru-RU" altLang="ru-RU" sz="2300"/>
              <a:t>, т.е. содержит перечень вопросов, на которые должна отвечать модель, что в значительной мере определяет ее структуру.  Наиболее важные свойства объекта обычно выявляются на верхних уровнях иерархии; по мере декомпозиции функции верхнего уровня и разбиения ее на подфункции, эти свойства уточняются. </a:t>
            </a:r>
          </a:p>
          <a:p>
            <a:pPr>
              <a:lnSpc>
                <a:spcPct val="80000"/>
              </a:lnSpc>
              <a:buFont typeface="Wingdings" panose="05000000000000000000" pitchFamily="2" charset="2"/>
              <a:buNone/>
            </a:pPr>
            <a:r>
              <a:rPr lang="ru-RU" altLang="ru-RU" sz="2300" b="1"/>
              <a:t>Точка зрения определяет, что и в каком разрезе можно увидеть в пределах контекста модели</a:t>
            </a:r>
            <a:r>
              <a:rPr lang="ru-RU" altLang="ru-RU" sz="2300"/>
              <a:t>. Изменение точки зрения, приводит к рассмотрению других аспектов объекта.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CF60D4C-8450-45B9-8CF4-A21448C634FC}"/>
              </a:ext>
            </a:extLst>
          </p:cNvPr>
          <p:cNvSpPr>
            <a:spLocks noGrp="1" noChangeArrowheads="1"/>
          </p:cNvSpPr>
          <p:nvPr>
            <p:ph type="title"/>
          </p:nvPr>
        </p:nvSpPr>
        <p:spPr>
          <a:xfrm>
            <a:off x="195263" y="228600"/>
            <a:ext cx="8193087" cy="914400"/>
          </a:xfrm>
        </p:spPr>
        <p:txBody>
          <a:bodyPr/>
          <a:lstStyle/>
          <a:p>
            <a:pPr>
              <a:lnSpc>
                <a:spcPct val="80000"/>
              </a:lnSpc>
            </a:pPr>
            <a:r>
              <a:rPr lang="ru-RU" altLang="ru-RU" sz="2800" b="1"/>
              <a:t>Пример.</a:t>
            </a:r>
            <a:r>
              <a:rPr lang="ru-RU" altLang="ru-RU" sz="2800"/>
              <a:t> Предметная область: деятельность предприятия по сборке и продаже компьютеров</a:t>
            </a:r>
            <a:r>
              <a:rPr lang="ru-RU" altLang="ru-RU" sz="3800"/>
              <a:t> </a:t>
            </a:r>
          </a:p>
        </p:txBody>
      </p:sp>
      <p:pic>
        <p:nvPicPr>
          <p:cNvPr id="20485" name="Picture 5">
            <a:extLst>
              <a:ext uri="{FF2B5EF4-FFF2-40B4-BE49-F238E27FC236}">
                <a16:creationId xmlns:a16="http://schemas.microsoft.com/office/drawing/2014/main" id="{B87A7565-B5F9-4DA3-B3B5-2A0D33CB0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640762" cy="5040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6852FCE-ABB2-46CC-B8D0-CC9808B10F7C}"/>
              </a:ext>
            </a:extLst>
          </p:cNvPr>
          <p:cNvSpPr>
            <a:spLocks noGrp="1" noChangeArrowheads="1"/>
          </p:cNvSpPr>
          <p:nvPr>
            <p:ph type="title"/>
          </p:nvPr>
        </p:nvSpPr>
        <p:spPr>
          <a:xfrm>
            <a:off x="195263" y="228600"/>
            <a:ext cx="8048625" cy="914400"/>
          </a:xfrm>
        </p:spPr>
        <p:txBody>
          <a:bodyPr/>
          <a:lstStyle/>
          <a:p>
            <a:pPr>
              <a:lnSpc>
                <a:spcPct val="80000"/>
              </a:lnSpc>
            </a:pPr>
            <a:r>
              <a:rPr lang="ru-RU" altLang="ru-RU" sz="2800" b="1"/>
              <a:t>Контекстная диаграмма «Деятельность предприятия по сборке и продаже компьютеров»</a:t>
            </a:r>
          </a:p>
        </p:txBody>
      </p:sp>
      <p:pic>
        <p:nvPicPr>
          <p:cNvPr id="21508" name="Picture 4">
            <a:extLst>
              <a:ext uri="{FF2B5EF4-FFF2-40B4-BE49-F238E27FC236}">
                <a16:creationId xmlns:a16="http://schemas.microsoft.com/office/drawing/2014/main" id="{BC27D2A5-A03D-4434-BC71-D528A0EB2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569325" cy="4465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72A6AED-0ADD-426B-BC51-925B73191651}"/>
              </a:ext>
            </a:extLst>
          </p:cNvPr>
          <p:cNvSpPr>
            <a:spLocks noGrp="1" noChangeArrowheads="1"/>
          </p:cNvSpPr>
          <p:nvPr>
            <p:ph type="title"/>
          </p:nvPr>
        </p:nvSpPr>
        <p:spPr/>
        <p:txBody>
          <a:bodyPr/>
          <a:lstStyle/>
          <a:p>
            <a:r>
              <a:rPr lang="ru-RU" altLang="ru-RU" sz="2800" b="1"/>
              <a:t>Контекстная диаграмма «Деятельность предприятия по сборке и продаже компьютеров»</a:t>
            </a:r>
          </a:p>
        </p:txBody>
      </p:sp>
      <p:pic>
        <p:nvPicPr>
          <p:cNvPr id="22532" name="Picture 4">
            <a:extLst>
              <a:ext uri="{FF2B5EF4-FFF2-40B4-BE49-F238E27FC236}">
                <a16:creationId xmlns:a16="http://schemas.microsoft.com/office/drawing/2014/main" id="{C8A75C2C-7787-4E52-8E08-179DD19D3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13787" cy="531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DA1EDC0-1598-4A0A-B042-0D600E91DC5C}"/>
              </a:ext>
            </a:extLst>
          </p:cNvPr>
          <p:cNvSpPr>
            <a:spLocks noGrp="1" noChangeArrowheads="1"/>
          </p:cNvSpPr>
          <p:nvPr>
            <p:ph type="title"/>
          </p:nvPr>
        </p:nvSpPr>
        <p:spPr/>
        <p:txBody>
          <a:bodyPr/>
          <a:lstStyle/>
          <a:p>
            <a:r>
              <a:rPr lang="ru-RU" altLang="ru-RU" sz="3200" b="1"/>
              <a:t>Диаграммы декомпозиции</a:t>
            </a:r>
            <a:r>
              <a:rPr lang="ru-RU" altLang="ru-RU"/>
              <a:t> </a:t>
            </a:r>
          </a:p>
        </p:txBody>
      </p:sp>
      <p:sp>
        <p:nvSpPr>
          <p:cNvPr id="23555" name="Rectangle 3">
            <a:extLst>
              <a:ext uri="{FF2B5EF4-FFF2-40B4-BE49-F238E27FC236}">
                <a16:creationId xmlns:a16="http://schemas.microsoft.com/office/drawing/2014/main" id="{2CCF453E-D4B1-41BA-87C9-1CA27A65F872}"/>
              </a:ext>
            </a:extLst>
          </p:cNvPr>
          <p:cNvSpPr>
            <a:spLocks noGrp="1" noChangeArrowheads="1"/>
          </p:cNvSpPr>
          <p:nvPr>
            <p:ph type="body" idx="1"/>
          </p:nvPr>
        </p:nvSpPr>
        <p:spPr>
          <a:xfrm>
            <a:off x="323850" y="1341438"/>
            <a:ext cx="8351838" cy="4967287"/>
          </a:xfrm>
        </p:spPr>
        <p:txBody>
          <a:bodyPr/>
          <a:lstStyle/>
          <a:p>
            <a:pPr>
              <a:lnSpc>
                <a:spcPct val="80000"/>
              </a:lnSpc>
              <a:buFont typeface="Wingdings" panose="05000000000000000000" pitchFamily="2" charset="2"/>
              <a:buNone/>
            </a:pPr>
            <a:r>
              <a:rPr lang="ru-RU" altLang="ru-RU" sz="2000"/>
              <a:t>Каждая подфункция моделируется отдельным блоком. Каждый </a:t>
            </a:r>
            <a:r>
              <a:rPr lang="ru-RU" altLang="ru-RU" sz="2000" b="1"/>
              <a:t>родительский блок</a:t>
            </a:r>
            <a:r>
              <a:rPr lang="ru-RU" altLang="ru-RU" sz="2000"/>
              <a:t> подробно описывается </a:t>
            </a:r>
            <a:r>
              <a:rPr lang="ru-RU" altLang="ru-RU" sz="2000" b="1"/>
              <a:t>дочерней диаграммой</a:t>
            </a:r>
            <a:r>
              <a:rPr lang="ru-RU" altLang="ru-RU" sz="2000"/>
              <a:t> на более низком уровне. Все дочерние диаграммы должны быть в пределах области контекстной диаграммы.</a:t>
            </a:r>
          </a:p>
          <a:p>
            <a:pPr>
              <a:lnSpc>
                <a:spcPct val="80000"/>
              </a:lnSpc>
              <a:buFont typeface="Wingdings" panose="05000000000000000000" pitchFamily="2" charset="2"/>
              <a:buNone/>
            </a:pPr>
            <a:r>
              <a:rPr lang="ru-RU" altLang="ru-RU" sz="2000"/>
              <a:t> </a:t>
            </a:r>
            <a:r>
              <a:rPr lang="ru-RU" altLang="ru-RU" sz="2000" b="1"/>
              <a:t>Дочерняя диаграмма</a:t>
            </a:r>
            <a:r>
              <a:rPr lang="ru-RU" altLang="ru-RU" sz="2000"/>
              <a:t>. Единственная функция, представленная на контекстной диаграмме верхнего уровня, может быть разложена на основные подфункции посредством создания дочерней диаграммы. В свою очередь, каждая из этих подфункций может быть разложена на составные части посредством создания дочерней диаграммы следующего, более низкого уровня. Каждая дочерняя диаграмма содержит дочерние блоки и стрелки, обеспечивающие дополнительную детализацию родительского блока. </a:t>
            </a:r>
          </a:p>
          <a:p>
            <a:pPr>
              <a:lnSpc>
                <a:spcPct val="80000"/>
              </a:lnSpc>
              <a:buFont typeface="Wingdings" panose="05000000000000000000" pitchFamily="2" charset="2"/>
              <a:buNone/>
            </a:pPr>
            <a:r>
              <a:rPr lang="ru-RU" altLang="ru-RU" sz="2000" b="1"/>
              <a:t>Родительская диаграмма</a:t>
            </a:r>
            <a:r>
              <a:rPr lang="ru-RU" altLang="ru-RU" sz="2000"/>
              <a:t> - диаграмма, которая содержит один или более родительских блоков. Каждая обычная (не контекстная) диаграмма является также дочерней диаграммой, поскольку, по определению, она подробно описывает некоторый родительский блок. Таким образом, любая диаграмма может быть как родительской диаграммой, так и дочерней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BAF92BD-340B-4A93-8ABC-C88E758F339B}"/>
              </a:ext>
            </a:extLst>
          </p:cNvPr>
          <p:cNvSpPr>
            <a:spLocks noGrp="1" noChangeArrowheads="1"/>
          </p:cNvSpPr>
          <p:nvPr>
            <p:ph type="title"/>
          </p:nvPr>
        </p:nvSpPr>
        <p:spPr>
          <a:xfrm>
            <a:off x="195263" y="228600"/>
            <a:ext cx="8121650" cy="914400"/>
          </a:xfrm>
        </p:spPr>
        <p:txBody>
          <a:bodyPr/>
          <a:lstStyle/>
          <a:p>
            <a:pPr>
              <a:lnSpc>
                <a:spcPct val="80000"/>
              </a:lnSpc>
            </a:pPr>
            <a:r>
              <a:rPr lang="ru-RU" altLang="ru-RU" sz="2800" b="1"/>
              <a:t>Диаграммы декомпозиции для системы «Деятельность предприятия по сборке и продаже компьютеров»</a:t>
            </a:r>
            <a:r>
              <a:rPr lang="ru-RU" altLang="ru-RU" sz="3800"/>
              <a:t> </a:t>
            </a:r>
          </a:p>
        </p:txBody>
      </p:sp>
      <p:sp>
        <p:nvSpPr>
          <p:cNvPr id="24579" name="Rectangle 3">
            <a:extLst>
              <a:ext uri="{FF2B5EF4-FFF2-40B4-BE49-F238E27FC236}">
                <a16:creationId xmlns:a16="http://schemas.microsoft.com/office/drawing/2014/main" id="{05EFAFD9-72BE-4455-BC8C-3CC729748A18}"/>
              </a:ext>
            </a:extLst>
          </p:cNvPr>
          <p:cNvSpPr>
            <a:spLocks noGrp="1" noChangeArrowheads="1"/>
          </p:cNvSpPr>
          <p:nvPr>
            <p:ph type="body" idx="1"/>
          </p:nvPr>
        </p:nvSpPr>
        <p:spPr>
          <a:xfrm>
            <a:off x="323850" y="1412875"/>
            <a:ext cx="8424863" cy="4606925"/>
          </a:xfrm>
        </p:spPr>
        <p:txBody>
          <a:bodyPr/>
          <a:lstStyle/>
          <a:p>
            <a:pPr marL="457200" indent="-457200">
              <a:lnSpc>
                <a:spcPct val="80000"/>
              </a:lnSpc>
              <a:buFont typeface="Wingdings" panose="05000000000000000000" pitchFamily="2" charset="2"/>
              <a:buNone/>
            </a:pPr>
            <a:r>
              <a:rPr lang="ru-RU" altLang="ru-RU" sz="2000"/>
              <a:t>Первый уровень декомпозиции состоит из 4 блоков: </a:t>
            </a:r>
          </a:p>
          <a:p>
            <a:pPr marL="457200" indent="-457200">
              <a:lnSpc>
                <a:spcPct val="80000"/>
              </a:lnSpc>
              <a:buClr>
                <a:schemeClr val="tx1"/>
              </a:buClr>
              <a:buSzTx/>
              <a:buFont typeface="Wingdings" panose="05000000000000000000" pitchFamily="2" charset="2"/>
              <a:buAutoNum type="arabicPeriod"/>
            </a:pPr>
            <a:r>
              <a:rPr lang="ru-RU" altLang="ru-RU" sz="2000"/>
              <a:t>Управление </a:t>
            </a:r>
          </a:p>
          <a:p>
            <a:pPr marL="457200" indent="-457200">
              <a:lnSpc>
                <a:spcPct val="80000"/>
              </a:lnSpc>
              <a:buClr>
                <a:schemeClr val="tx1"/>
              </a:buClr>
              <a:buSzTx/>
              <a:buFont typeface="Wingdings" panose="05000000000000000000" pitchFamily="2" charset="2"/>
              <a:buAutoNum type="arabicPeriod"/>
            </a:pPr>
            <a:r>
              <a:rPr lang="ru-RU" altLang="ru-RU" sz="2000"/>
              <a:t>Продажи и маркетинг </a:t>
            </a:r>
          </a:p>
          <a:p>
            <a:pPr marL="457200" indent="-457200">
              <a:lnSpc>
                <a:spcPct val="80000"/>
              </a:lnSpc>
              <a:buClr>
                <a:schemeClr val="tx1"/>
              </a:buClr>
              <a:buSzTx/>
              <a:buFont typeface="Wingdings" panose="05000000000000000000" pitchFamily="2" charset="2"/>
              <a:buAutoNum type="arabicPeriod"/>
            </a:pPr>
            <a:r>
              <a:rPr lang="ru-RU" altLang="ru-RU" sz="2000"/>
              <a:t>Сборка и тестирование </a:t>
            </a:r>
          </a:p>
          <a:p>
            <a:pPr marL="457200" indent="-457200">
              <a:lnSpc>
                <a:spcPct val="80000"/>
              </a:lnSpc>
              <a:buClr>
                <a:schemeClr val="tx1"/>
              </a:buClr>
              <a:buSzTx/>
              <a:buFont typeface="Wingdings" panose="05000000000000000000" pitchFamily="2" charset="2"/>
              <a:buAutoNum type="arabicPeriod"/>
            </a:pPr>
            <a:r>
              <a:rPr lang="ru-RU" altLang="ru-RU" sz="2000"/>
              <a:t>Отгрузка и снабжение </a:t>
            </a:r>
          </a:p>
          <a:p>
            <a:pPr marL="457200" indent="-457200">
              <a:lnSpc>
                <a:spcPct val="80000"/>
              </a:lnSpc>
              <a:buFont typeface="Wingdings" panose="05000000000000000000" pitchFamily="2" charset="2"/>
              <a:buNone/>
            </a:pPr>
            <a:endParaRPr lang="ru-RU" altLang="ru-RU" sz="2000"/>
          </a:p>
          <a:p>
            <a:pPr marL="457200" indent="-457200">
              <a:lnSpc>
                <a:spcPct val="80000"/>
              </a:lnSpc>
              <a:buFont typeface="Wingdings" panose="05000000000000000000" pitchFamily="2" charset="2"/>
              <a:buNone/>
            </a:pPr>
            <a:r>
              <a:rPr lang="ru-RU" altLang="ru-RU" sz="2000"/>
              <a:t>Управление включает в себя общее управление предприятием, финансами, кадрами, бухгалтерию и т.п. </a:t>
            </a:r>
          </a:p>
          <a:p>
            <a:pPr marL="457200" indent="-457200">
              <a:lnSpc>
                <a:spcPct val="80000"/>
              </a:lnSpc>
              <a:buFont typeface="Wingdings" panose="05000000000000000000" pitchFamily="2" charset="2"/>
              <a:buNone/>
            </a:pPr>
            <a:endParaRPr lang="ru-RU" altLang="ru-RU" sz="2000"/>
          </a:p>
          <a:p>
            <a:pPr marL="457200" indent="-457200">
              <a:lnSpc>
                <a:spcPct val="80000"/>
              </a:lnSpc>
              <a:buFont typeface="Wingdings" panose="05000000000000000000" pitchFamily="2" charset="2"/>
              <a:buNone/>
            </a:pPr>
            <a:r>
              <a:rPr lang="ru-RU" altLang="ru-RU" sz="2000"/>
              <a:t>Продажи и маркетинг  - это работа с клиентами, презентации, выставки, реклама, маркетинговые исследования и т.д. </a:t>
            </a:r>
          </a:p>
          <a:p>
            <a:pPr marL="457200" indent="-457200">
              <a:lnSpc>
                <a:spcPct val="80000"/>
              </a:lnSpc>
              <a:buFont typeface="Wingdings" panose="05000000000000000000" pitchFamily="2" charset="2"/>
              <a:buNone/>
            </a:pPr>
            <a:endParaRPr lang="ru-RU" altLang="ru-RU" sz="2000"/>
          </a:p>
          <a:p>
            <a:pPr marL="457200" indent="-457200">
              <a:lnSpc>
                <a:spcPct val="80000"/>
              </a:lnSpc>
              <a:buFont typeface="Wingdings" panose="05000000000000000000" pitchFamily="2" charset="2"/>
              <a:buNone/>
            </a:pPr>
            <a:r>
              <a:rPr lang="ru-RU" altLang="ru-RU" sz="2000"/>
              <a:t>Отгрузка и снабжение предполагает снабжение предприятия необходимыми комплектующими, хранение и отгрузка готовой продукции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1853454-D119-44AF-891A-6291944C092B}"/>
              </a:ext>
            </a:extLst>
          </p:cNvPr>
          <p:cNvSpPr>
            <a:spLocks noGrp="1" noChangeArrowheads="1"/>
          </p:cNvSpPr>
          <p:nvPr>
            <p:ph type="title"/>
          </p:nvPr>
        </p:nvSpPr>
        <p:spPr/>
        <p:txBody>
          <a:bodyPr/>
          <a:lstStyle/>
          <a:p>
            <a:r>
              <a:rPr lang="ru-RU" altLang="ru-RU" sz="2800" b="1"/>
              <a:t>Диаграмма декомпозиции</a:t>
            </a:r>
            <a:r>
              <a:rPr lang="en-US" altLang="ru-RU" sz="2800" b="1"/>
              <a:t> </a:t>
            </a:r>
            <a:r>
              <a:rPr lang="ru-RU" altLang="ru-RU" sz="2800" b="1"/>
              <a:t>первого уровня А0</a:t>
            </a:r>
          </a:p>
        </p:txBody>
      </p:sp>
      <p:pic>
        <p:nvPicPr>
          <p:cNvPr id="25604" name="Picture 4">
            <a:extLst>
              <a:ext uri="{FF2B5EF4-FFF2-40B4-BE49-F238E27FC236}">
                <a16:creationId xmlns:a16="http://schemas.microsoft.com/office/drawing/2014/main" id="{6D28A013-3852-4CA3-8DA6-F0FC6795C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8496300" cy="523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04719B-A3DA-4053-8515-EE74BF8C2461}"/>
              </a:ext>
            </a:extLst>
          </p:cNvPr>
          <p:cNvSpPr>
            <a:spLocks noGrp="1" noChangeArrowheads="1"/>
          </p:cNvSpPr>
          <p:nvPr>
            <p:ph type="title"/>
          </p:nvPr>
        </p:nvSpPr>
        <p:spPr/>
        <p:txBody>
          <a:bodyPr/>
          <a:lstStyle/>
          <a:p>
            <a:r>
              <a:rPr lang="ru-RU" altLang="ru-RU"/>
              <a:t> </a:t>
            </a:r>
            <a:r>
              <a:rPr lang="ru-RU" altLang="ru-RU" sz="3200"/>
              <a:t>Семейство стандарта IDEF</a:t>
            </a:r>
            <a:r>
              <a:rPr lang="ru-RU" altLang="ru-RU"/>
              <a:t> </a:t>
            </a:r>
          </a:p>
        </p:txBody>
      </p:sp>
      <p:sp>
        <p:nvSpPr>
          <p:cNvPr id="7171" name="Rectangle 3">
            <a:extLst>
              <a:ext uri="{FF2B5EF4-FFF2-40B4-BE49-F238E27FC236}">
                <a16:creationId xmlns:a16="http://schemas.microsoft.com/office/drawing/2014/main" id="{97EE1769-A958-45FD-8ABA-0BE601B70ADA}"/>
              </a:ext>
            </a:extLst>
          </p:cNvPr>
          <p:cNvSpPr>
            <a:spLocks noGrp="1" noChangeArrowheads="1"/>
          </p:cNvSpPr>
          <p:nvPr>
            <p:ph type="body" idx="1"/>
          </p:nvPr>
        </p:nvSpPr>
        <p:spPr>
          <a:xfrm>
            <a:off x="468313" y="1557338"/>
            <a:ext cx="8280400" cy="4895850"/>
          </a:xfrm>
        </p:spPr>
        <p:txBody>
          <a:bodyPr/>
          <a:lstStyle/>
          <a:p>
            <a:pPr>
              <a:lnSpc>
                <a:spcPct val="80000"/>
              </a:lnSpc>
            </a:pPr>
            <a:r>
              <a:rPr lang="ru-RU" altLang="ru-RU" sz="2200" b="1"/>
              <a:t>IDEF0</a:t>
            </a:r>
            <a:r>
              <a:rPr lang="ru-RU" altLang="ru-RU" sz="2200"/>
              <a:t> – методология функционального моделирования. С помощью графического языка IDEF0, разрабатываемая ИС представляется в виде набора взаимосвязанных функций (функциональных блоков – в терминах IDEF0). Как правило, моделирование средствами IDEF0 является первым этапом изучения любой системы;  </a:t>
            </a:r>
          </a:p>
          <a:p>
            <a:pPr>
              <a:lnSpc>
                <a:spcPct val="80000"/>
              </a:lnSpc>
            </a:pPr>
            <a:r>
              <a:rPr lang="ru-RU" altLang="ru-RU" sz="2200" b="1"/>
              <a:t>IDEF1X</a:t>
            </a:r>
            <a:r>
              <a:rPr lang="ru-RU" altLang="ru-RU" sz="2200"/>
              <a:t> - относится к типу методологий «Сущность-взаимосвязь» (ER – EntityRelationship) и, как правило, используется для моделирования реляционных баз данных, имеющих отношение к рассматриваемой системе; Используется как одна из методологий в пакете ER Win.</a:t>
            </a:r>
          </a:p>
          <a:p>
            <a:pPr>
              <a:lnSpc>
                <a:spcPct val="80000"/>
              </a:lnSpc>
            </a:pPr>
            <a:r>
              <a:rPr lang="ru-RU" altLang="ru-RU" sz="2200" b="1"/>
              <a:t>IDEF3</a:t>
            </a:r>
            <a:r>
              <a:rPr lang="ru-RU" altLang="ru-RU" sz="2200"/>
              <a:t>– методология документирования процессов, происходящих в системе, которая используется, например, при исследовании технологических процессов на предприятиях.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A5C71C2-DBCB-4CEC-93CD-D053CBD24D1C}"/>
              </a:ext>
            </a:extLst>
          </p:cNvPr>
          <p:cNvSpPr>
            <a:spLocks noGrp="1" noChangeArrowheads="1"/>
          </p:cNvSpPr>
          <p:nvPr>
            <p:ph type="title"/>
          </p:nvPr>
        </p:nvSpPr>
        <p:spPr>
          <a:xfrm>
            <a:off x="195263" y="228600"/>
            <a:ext cx="8264525" cy="914400"/>
          </a:xfrm>
        </p:spPr>
        <p:txBody>
          <a:bodyPr/>
          <a:lstStyle/>
          <a:p>
            <a:pPr>
              <a:lnSpc>
                <a:spcPct val="80000"/>
              </a:lnSpc>
            </a:pPr>
            <a:r>
              <a:rPr lang="ru-RU" altLang="ru-RU" sz="2800" b="1"/>
              <a:t>Второй уровень декомпозиции блока «Сборка и тестирование компьютеров» состоит из:</a:t>
            </a:r>
          </a:p>
        </p:txBody>
      </p:sp>
      <p:sp>
        <p:nvSpPr>
          <p:cNvPr id="26627" name="Rectangle 3">
            <a:extLst>
              <a:ext uri="{FF2B5EF4-FFF2-40B4-BE49-F238E27FC236}">
                <a16:creationId xmlns:a16="http://schemas.microsoft.com/office/drawing/2014/main" id="{4BBA346A-F2E9-456D-AFBF-C61317505E09}"/>
              </a:ext>
            </a:extLst>
          </p:cNvPr>
          <p:cNvSpPr>
            <a:spLocks noGrp="1" noChangeArrowheads="1"/>
          </p:cNvSpPr>
          <p:nvPr>
            <p:ph type="body" idx="1"/>
          </p:nvPr>
        </p:nvSpPr>
        <p:spPr/>
        <p:txBody>
          <a:bodyPr/>
          <a:lstStyle/>
          <a:p>
            <a:pPr marL="609600" indent="-609600">
              <a:buClr>
                <a:schemeClr val="tx1"/>
              </a:buClr>
              <a:buSzTx/>
              <a:buFont typeface="Wingdings" panose="05000000000000000000" pitchFamily="2" charset="2"/>
              <a:buAutoNum type="arabicPeriod"/>
            </a:pPr>
            <a:r>
              <a:rPr lang="ru-RU" altLang="ru-RU" sz="2800"/>
              <a:t>Отслеживание расписания, управление сборкой и тестированием </a:t>
            </a:r>
          </a:p>
          <a:p>
            <a:pPr marL="609600" indent="-609600">
              <a:buClr>
                <a:schemeClr val="tx1"/>
              </a:buClr>
              <a:buSzTx/>
              <a:buFont typeface="Wingdings" panose="05000000000000000000" pitchFamily="2" charset="2"/>
              <a:buAutoNum type="arabicPeriod"/>
            </a:pPr>
            <a:r>
              <a:rPr lang="ru-RU" altLang="ru-RU" sz="2800"/>
              <a:t>Сборка компьютеров </a:t>
            </a:r>
          </a:p>
          <a:p>
            <a:pPr marL="609600" indent="-609600">
              <a:buClr>
                <a:schemeClr val="tx1"/>
              </a:buClr>
              <a:buSzTx/>
              <a:buFont typeface="Wingdings" panose="05000000000000000000" pitchFamily="2" charset="2"/>
              <a:buAutoNum type="arabicPeriod"/>
            </a:pPr>
            <a:r>
              <a:rPr lang="ru-RU" altLang="ru-RU" sz="2800"/>
              <a:t>Тестирование компьютеров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850EBFE-2622-43A9-89C1-252C7FAB47C9}"/>
              </a:ext>
            </a:extLst>
          </p:cNvPr>
          <p:cNvSpPr>
            <a:spLocks noGrp="1" noChangeArrowheads="1"/>
          </p:cNvSpPr>
          <p:nvPr>
            <p:ph type="title"/>
          </p:nvPr>
        </p:nvSpPr>
        <p:spPr/>
        <p:txBody>
          <a:bodyPr/>
          <a:lstStyle/>
          <a:p>
            <a:r>
              <a:rPr lang="ru-RU" altLang="ru-RU" sz="2800" b="1"/>
              <a:t>Диаграмма декомпозиции блока «Сборка и тестирование компьютеров»  А3</a:t>
            </a:r>
          </a:p>
        </p:txBody>
      </p:sp>
      <p:pic>
        <p:nvPicPr>
          <p:cNvPr id="27652" name="Picture 4">
            <a:extLst>
              <a:ext uri="{FF2B5EF4-FFF2-40B4-BE49-F238E27FC236}">
                <a16:creationId xmlns:a16="http://schemas.microsoft.com/office/drawing/2014/main" id="{53DF18DD-741B-42DE-AF88-F1AD22892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8497888" cy="517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6FB732-C6E4-48AD-99B2-CDC626231C59}"/>
              </a:ext>
            </a:extLst>
          </p:cNvPr>
          <p:cNvSpPr>
            <a:spLocks noGrp="1" noChangeArrowheads="1"/>
          </p:cNvSpPr>
          <p:nvPr>
            <p:ph type="title"/>
          </p:nvPr>
        </p:nvSpPr>
        <p:spPr/>
        <p:txBody>
          <a:bodyPr/>
          <a:lstStyle/>
          <a:p>
            <a:r>
              <a:rPr lang="ru-RU" altLang="ru-RU" sz="3600" b="1"/>
              <a:t>Диаграмма дерева узлов</a:t>
            </a:r>
            <a:r>
              <a:rPr lang="ru-RU" altLang="ru-RU"/>
              <a:t> </a:t>
            </a:r>
          </a:p>
        </p:txBody>
      </p:sp>
      <p:sp>
        <p:nvSpPr>
          <p:cNvPr id="28675" name="Rectangle 3">
            <a:extLst>
              <a:ext uri="{FF2B5EF4-FFF2-40B4-BE49-F238E27FC236}">
                <a16:creationId xmlns:a16="http://schemas.microsoft.com/office/drawing/2014/main" id="{248FF592-971A-4D5B-8ED2-BA3B4D31D6D2}"/>
              </a:ext>
            </a:extLst>
          </p:cNvPr>
          <p:cNvSpPr>
            <a:spLocks noGrp="1" noChangeArrowheads="1"/>
          </p:cNvSpPr>
          <p:nvPr>
            <p:ph type="body" idx="1"/>
          </p:nvPr>
        </p:nvSpPr>
        <p:spPr>
          <a:xfrm>
            <a:off x="395288" y="1600200"/>
            <a:ext cx="8139112" cy="4419600"/>
          </a:xfrm>
        </p:spPr>
        <p:txBody>
          <a:bodyPr/>
          <a:lstStyle/>
          <a:p>
            <a:pPr>
              <a:buFont typeface="Wingdings" panose="05000000000000000000" pitchFamily="2" charset="2"/>
              <a:buNone/>
            </a:pPr>
            <a:r>
              <a:rPr lang="ru-RU" altLang="ru-RU" sz="2400" b="1"/>
              <a:t>Разработанная модель IDEF0 со всеми уровнями структурной декомпозицией может быть представлена на единственной диаграмме в виде </a:t>
            </a:r>
            <a:r>
              <a:rPr lang="ru-RU" altLang="ru-RU" b="1"/>
              <a:t>дерева узлов</a:t>
            </a:r>
            <a:r>
              <a:rPr lang="ru-RU" altLang="ru-RU" sz="2400" b="1"/>
              <a:t>, дополняющего перечень узлов</a:t>
            </a:r>
            <a:r>
              <a:rPr lang="ru-RU" altLang="ru-RU" sz="2400"/>
              <a:t>. </a:t>
            </a:r>
          </a:p>
          <a:p>
            <a:pPr>
              <a:buFont typeface="Wingdings" panose="05000000000000000000" pitchFamily="2" charset="2"/>
              <a:buNone/>
            </a:pPr>
            <a:r>
              <a:rPr lang="ru-RU" altLang="ru-RU" sz="2400" b="1"/>
              <a:t>Для изображения этого дерева нет стандартного формата</a:t>
            </a:r>
            <a:r>
              <a:rPr lang="ru-RU" altLang="ru-RU" sz="2400"/>
              <a:t>. Единственное требование состоит в том, что вся иерархия узлов модели должна быть представлена наглядно и понятно.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D097805-1736-4AFF-B0A0-ED4A3BE5AEF3}"/>
              </a:ext>
            </a:extLst>
          </p:cNvPr>
          <p:cNvSpPr>
            <a:spLocks noGrp="1" noChangeArrowheads="1"/>
          </p:cNvSpPr>
          <p:nvPr>
            <p:ph type="title"/>
          </p:nvPr>
        </p:nvSpPr>
        <p:spPr>
          <a:xfrm>
            <a:off x="195263" y="228600"/>
            <a:ext cx="8193087" cy="914400"/>
          </a:xfrm>
        </p:spPr>
        <p:txBody>
          <a:bodyPr/>
          <a:lstStyle/>
          <a:p>
            <a:pPr>
              <a:lnSpc>
                <a:spcPct val="80000"/>
              </a:lnSpc>
            </a:pPr>
            <a:r>
              <a:rPr lang="ru-RU" altLang="ru-RU" sz="3800"/>
              <a:t> Д</a:t>
            </a:r>
            <a:r>
              <a:rPr lang="ru-RU" altLang="ru-RU" sz="2800" b="1"/>
              <a:t>иаграмма дерева узлов для системы «Деятельность предприятия по сборке и продаже компьютеров»</a:t>
            </a:r>
            <a:r>
              <a:rPr lang="ru-RU" altLang="ru-RU" sz="3800"/>
              <a:t> </a:t>
            </a:r>
          </a:p>
        </p:txBody>
      </p:sp>
      <p:pic>
        <p:nvPicPr>
          <p:cNvPr id="29700" name="Picture 4">
            <a:extLst>
              <a:ext uri="{FF2B5EF4-FFF2-40B4-BE49-F238E27FC236}">
                <a16:creationId xmlns:a16="http://schemas.microsoft.com/office/drawing/2014/main" id="{58665ACC-8827-4758-AC53-2CB3A3F2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8497888" cy="5208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8137C0C-524F-49E8-9698-E019782A93F2}"/>
              </a:ext>
            </a:extLst>
          </p:cNvPr>
          <p:cNvSpPr>
            <a:spLocks noGrp="1" noChangeArrowheads="1"/>
          </p:cNvSpPr>
          <p:nvPr>
            <p:ph type="title"/>
          </p:nvPr>
        </p:nvSpPr>
        <p:spPr/>
        <p:txBody>
          <a:bodyPr/>
          <a:lstStyle/>
          <a:p>
            <a:r>
              <a:rPr lang="ru-RU" altLang="ru-RU"/>
              <a:t> </a:t>
            </a:r>
            <a:r>
              <a:rPr lang="ru-RU" altLang="ru-RU" sz="3200" b="1"/>
              <a:t>Типы связей между блокам</a:t>
            </a:r>
            <a:r>
              <a:rPr lang="ru-RU" altLang="ru-RU"/>
              <a:t> </a:t>
            </a:r>
          </a:p>
        </p:txBody>
      </p:sp>
      <p:sp>
        <p:nvSpPr>
          <p:cNvPr id="30723" name="Rectangle 3">
            <a:extLst>
              <a:ext uri="{FF2B5EF4-FFF2-40B4-BE49-F238E27FC236}">
                <a16:creationId xmlns:a16="http://schemas.microsoft.com/office/drawing/2014/main" id="{52260737-9D16-4778-94A2-5C6464CC60BB}"/>
              </a:ext>
            </a:extLst>
          </p:cNvPr>
          <p:cNvSpPr>
            <a:spLocks noGrp="1" noChangeArrowheads="1"/>
          </p:cNvSpPr>
          <p:nvPr>
            <p:ph type="body" idx="1"/>
          </p:nvPr>
        </p:nvSpPr>
        <p:spPr>
          <a:xfrm>
            <a:off x="323850" y="1341438"/>
            <a:ext cx="8424863" cy="4678362"/>
          </a:xfrm>
        </p:spPr>
        <p:txBody>
          <a:bodyPr/>
          <a:lstStyle/>
          <a:p>
            <a:r>
              <a:rPr lang="ru-RU" altLang="ru-RU" sz="2400" b="1"/>
              <a:t>Иерархическая связь</a:t>
            </a:r>
            <a:r>
              <a:rPr lang="ru-RU" altLang="ru-RU" sz="2400"/>
              <a:t> (связь «часть» – «целое») имеет место между функцией и подфункциями, из которых она состоит</a:t>
            </a:r>
            <a:r>
              <a:rPr lang="ru-RU" altLang="ru-RU"/>
              <a:t> </a:t>
            </a:r>
          </a:p>
        </p:txBody>
      </p:sp>
      <p:pic>
        <p:nvPicPr>
          <p:cNvPr id="30724" name="Picture 4">
            <a:extLst>
              <a:ext uri="{FF2B5EF4-FFF2-40B4-BE49-F238E27FC236}">
                <a16:creationId xmlns:a16="http://schemas.microsoft.com/office/drawing/2014/main" id="{4CA0C883-903C-49EB-9DF3-D6A2CC938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08275"/>
            <a:ext cx="7840663" cy="331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C232F92-E1DF-46CA-A8E4-0C0D353EBC26}"/>
              </a:ext>
            </a:extLst>
          </p:cNvPr>
          <p:cNvSpPr>
            <a:spLocks noGrp="1" noChangeArrowheads="1"/>
          </p:cNvSpPr>
          <p:nvPr>
            <p:ph type="title"/>
          </p:nvPr>
        </p:nvSpPr>
        <p:spPr/>
        <p:txBody>
          <a:bodyPr/>
          <a:lstStyle/>
          <a:p>
            <a:r>
              <a:rPr lang="ru-RU" altLang="ru-RU" sz="3200" b="1"/>
              <a:t>Типы связей между блокам</a:t>
            </a:r>
          </a:p>
        </p:txBody>
      </p:sp>
      <p:sp>
        <p:nvSpPr>
          <p:cNvPr id="31747" name="Rectangle 3">
            <a:extLst>
              <a:ext uri="{FF2B5EF4-FFF2-40B4-BE49-F238E27FC236}">
                <a16:creationId xmlns:a16="http://schemas.microsoft.com/office/drawing/2014/main" id="{D57CC436-97B6-457F-8A03-33643D0901AB}"/>
              </a:ext>
            </a:extLst>
          </p:cNvPr>
          <p:cNvSpPr>
            <a:spLocks noGrp="1" noChangeArrowheads="1"/>
          </p:cNvSpPr>
          <p:nvPr>
            <p:ph type="body" idx="1"/>
          </p:nvPr>
        </p:nvSpPr>
        <p:spPr>
          <a:xfrm>
            <a:off x="323850" y="1412875"/>
            <a:ext cx="8210550" cy="4606925"/>
          </a:xfrm>
        </p:spPr>
        <p:txBody>
          <a:bodyPr/>
          <a:lstStyle/>
          <a:p>
            <a:pPr>
              <a:lnSpc>
                <a:spcPct val="80000"/>
              </a:lnSpc>
            </a:pPr>
            <a:r>
              <a:rPr lang="ru-RU" altLang="ru-RU" sz="2400" b="1"/>
              <a:t>Регламентирующая (управляющая, подчиненная) связь</a:t>
            </a:r>
            <a:r>
              <a:rPr lang="ru-RU" altLang="ru-RU" sz="2400"/>
              <a:t> отражает зависимость одной функции от другой, когда выход одной работы направляется на управление другой. </a:t>
            </a:r>
            <a:r>
              <a:rPr lang="ru-RU" altLang="ru-RU" sz="2400" b="1"/>
              <a:t>Функцию, из которой выходит управление, следует считать регламентирующей или управляющей, а в которую входит – подчиненной</a:t>
            </a:r>
            <a:r>
              <a:rPr lang="ru-RU" altLang="ru-RU" sz="2400"/>
              <a:t>. Различают </a:t>
            </a:r>
            <a:r>
              <a:rPr lang="ru-RU" altLang="ru-RU" sz="2800" b="1"/>
              <a:t>прямую связь</a:t>
            </a:r>
            <a:r>
              <a:rPr lang="ru-RU" altLang="ru-RU" sz="2400"/>
              <a:t> </a:t>
            </a:r>
            <a:r>
              <a:rPr lang="ru-RU" altLang="ru-RU" sz="2800" b="1"/>
              <a:t>по управлению</a:t>
            </a:r>
            <a:r>
              <a:rPr lang="ru-RU" altLang="ru-RU" sz="2400"/>
              <a:t>, когда управление передается с вышестоящей работы на нижестоящую, и </a:t>
            </a:r>
            <a:r>
              <a:rPr lang="ru-RU" altLang="ru-RU" sz="2800" b="1"/>
              <a:t>обратную связь</a:t>
            </a:r>
            <a:r>
              <a:rPr lang="ru-RU" altLang="ru-RU" sz="2400"/>
              <a:t> </a:t>
            </a:r>
            <a:r>
              <a:rPr lang="ru-RU" altLang="ru-RU" sz="2800" b="1"/>
              <a:t>по управлению</a:t>
            </a:r>
            <a:r>
              <a:rPr lang="ru-RU" altLang="ru-RU" sz="2400"/>
              <a:t>, когда управление передается от нижестоящей к вышестоящей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8B6F5E6-EE5D-4ABF-94AB-3A2AC53B8B37}"/>
              </a:ext>
            </a:extLst>
          </p:cNvPr>
          <p:cNvSpPr>
            <a:spLocks noGrp="1" noChangeArrowheads="1"/>
          </p:cNvSpPr>
          <p:nvPr>
            <p:ph type="title"/>
          </p:nvPr>
        </p:nvSpPr>
        <p:spPr/>
        <p:txBody>
          <a:bodyPr/>
          <a:lstStyle/>
          <a:p>
            <a:r>
              <a:rPr lang="ru-RU" altLang="ru-RU" sz="3200" b="1"/>
              <a:t>Регламентирующая (управляющая, подчиненная) связь</a:t>
            </a:r>
          </a:p>
        </p:txBody>
      </p:sp>
      <p:pic>
        <p:nvPicPr>
          <p:cNvPr id="32772" name="Picture 4">
            <a:extLst>
              <a:ext uri="{FF2B5EF4-FFF2-40B4-BE49-F238E27FC236}">
                <a16:creationId xmlns:a16="http://schemas.microsoft.com/office/drawing/2014/main" id="{C042D10F-204C-4FFC-A145-042516DC8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4248150" cy="2413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a:extLst>
              <a:ext uri="{FF2B5EF4-FFF2-40B4-BE49-F238E27FC236}">
                <a16:creationId xmlns:a16="http://schemas.microsoft.com/office/drawing/2014/main" id="{9B791F41-107B-4155-B9DD-9EC4248C3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789363"/>
            <a:ext cx="7300913" cy="28241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4" name="Text Box 6">
            <a:extLst>
              <a:ext uri="{FF2B5EF4-FFF2-40B4-BE49-F238E27FC236}">
                <a16:creationId xmlns:a16="http://schemas.microsoft.com/office/drawing/2014/main" id="{7FC5D680-212C-49B2-AA98-B288D17E9B12}"/>
              </a:ext>
            </a:extLst>
          </p:cNvPr>
          <p:cNvSpPr txBox="1">
            <a:spLocks noChangeArrowheads="1"/>
          </p:cNvSpPr>
          <p:nvPr/>
        </p:nvSpPr>
        <p:spPr bwMode="auto">
          <a:xfrm>
            <a:off x="4840288" y="3160713"/>
            <a:ext cx="4011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Рис Обратная связь по управлению</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B133BCC-AF13-491F-8D32-4D631CBB0CF5}"/>
              </a:ext>
            </a:extLst>
          </p:cNvPr>
          <p:cNvSpPr>
            <a:spLocks noGrp="1" noChangeArrowheads="1"/>
          </p:cNvSpPr>
          <p:nvPr>
            <p:ph type="title"/>
          </p:nvPr>
        </p:nvSpPr>
        <p:spPr/>
        <p:txBody>
          <a:bodyPr/>
          <a:lstStyle/>
          <a:p>
            <a:r>
              <a:rPr lang="ru-RU" altLang="ru-RU" sz="3200" b="1"/>
              <a:t>Типы связей между блокам</a:t>
            </a:r>
          </a:p>
        </p:txBody>
      </p:sp>
      <p:sp>
        <p:nvSpPr>
          <p:cNvPr id="33795" name="Rectangle 3">
            <a:extLst>
              <a:ext uri="{FF2B5EF4-FFF2-40B4-BE49-F238E27FC236}">
                <a16:creationId xmlns:a16="http://schemas.microsoft.com/office/drawing/2014/main" id="{94D58288-E3AC-4798-941C-8A97DE2A0326}"/>
              </a:ext>
            </a:extLst>
          </p:cNvPr>
          <p:cNvSpPr>
            <a:spLocks noGrp="1" noChangeArrowheads="1"/>
          </p:cNvSpPr>
          <p:nvPr>
            <p:ph type="body" idx="1"/>
          </p:nvPr>
        </p:nvSpPr>
        <p:spPr>
          <a:xfrm>
            <a:off x="250825" y="1341438"/>
            <a:ext cx="8424863" cy="4895850"/>
          </a:xfrm>
        </p:spPr>
        <p:txBody>
          <a:bodyPr/>
          <a:lstStyle/>
          <a:p>
            <a:pPr>
              <a:lnSpc>
                <a:spcPct val="90000"/>
              </a:lnSpc>
            </a:pPr>
            <a:r>
              <a:rPr lang="ru-RU" altLang="ru-RU" sz="2000" b="1"/>
              <a:t>Функциональная (технологическая) связь</a:t>
            </a:r>
            <a:r>
              <a:rPr lang="ru-RU" altLang="ru-RU" sz="2000"/>
              <a:t> имеет место, когда выход одной функции служит входными данными для следующей функции. С точки зрения потока материальных объектов данная связь показывает технологию (последовательность работ) обработки этих объектов. Различают </a:t>
            </a:r>
            <a:r>
              <a:rPr lang="ru-RU" altLang="ru-RU" sz="2000" b="1"/>
              <a:t>прямую связь по входу</a:t>
            </a:r>
            <a:r>
              <a:rPr lang="ru-RU" altLang="ru-RU" sz="2000"/>
              <a:t>, когда выход передается с вышестоящей работы на нижестоящую, и </a:t>
            </a:r>
            <a:r>
              <a:rPr lang="ru-RU" altLang="ru-RU" sz="2000" b="1"/>
              <a:t>обратную связь по входу</a:t>
            </a:r>
            <a:r>
              <a:rPr lang="ru-RU" altLang="ru-RU" sz="2000"/>
              <a:t>, когда выход передается с нижестоящей к вышестоящей. </a:t>
            </a:r>
          </a:p>
          <a:p>
            <a:pPr>
              <a:lnSpc>
                <a:spcPct val="90000"/>
              </a:lnSpc>
            </a:pPr>
            <a:r>
              <a:rPr lang="ru-RU" altLang="ru-RU" sz="2000" b="1"/>
              <a:t>Потребительская (последовательная) связь</a:t>
            </a:r>
            <a:r>
              <a:rPr lang="ru-RU" altLang="ru-RU" sz="2000"/>
              <a:t> имеет место, когда выход одной функции служит механизмом для следующей функции. Таким образом, одна функция потребляет ресурсы, вырабатываемые другой </a:t>
            </a:r>
          </a:p>
          <a:p>
            <a:pPr>
              <a:lnSpc>
                <a:spcPct val="90000"/>
              </a:lnSpc>
            </a:pPr>
            <a:r>
              <a:rPr lang="ru-RU" altLang="ru-RU" sz="2000" b="1"/>
              <a:t>Логическая связь</a:t>
            </a:r>
            <a:r>
              <a:rPr lang="ru-RU" altLang="ru-RU" sz="2000"/>
              <a:t> наблюдается между логически однородными функциями. Такие функции, как правило, выполняют одну и ту же работу, но разными (альтернативными) способами или, используя разные исходные данные (материалы).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88838F-AEF5-4122-B950-A4135DFF660E}"/>
              </a:ext>
            </a:extLst>
          </p:cNvPr>
          <p:cNvSpPr>
            <a:spLocks noGrp="1" noChangeArrowheads="1"/>
          </p:cNvSpPr>
          <p:nvPr>
            <p:ph type="title"/>
          </p:nvPr>
        </p:nvSpPr>
        <p:spPr/>
        <p:txBody>
          <a:bodyPr/>
          <a:lstStyle/>
          <a:p>
            <a:r>
              <a:rPr lang="ru-RU" altLang="ru-RU" sz="2800" b="1"/>
              <a:t>Функциональная (технологическая) связь</a:t>
            </a:r>
            <a:r>
              <a:rPr lang="ru-RU" altLang="ru-RU" sz="3800"/>
              <a:t> </a:t>
            </a:r>
          </a:p>
        </p:txBody>
      </p:sp>
      <p:pic>
        <p:nvPicPr>
          <p:cNvPr id="34820" name="Picture 4">
            <a:extLst>
              <a:ext uri="{FF2B5EF4-FFF2-40B4-BE49-F238E27FC236}">
                <a16:creationId xmlns:a16="http://schemas.microsoft.com/office/drawing/2014/main" id="{38127E62-9DBA-4DE6-AF2F-F21E23EC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608888" cy="16954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a:extLst>
              <a:ext uri="{FF2B5EF4-FFF2-40B4-BE49-F238E27FC236}">
                <a16:creationId xmlns:a16="http://schemas.microsoft.com/office/drawing/2014/main" id="{819450B1-2A74-4CA5-9DEF-BC39A8025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00438"/>
            <a:ext cx="6913563" cy="238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18752A5-7AD7-4E26-985C-7721D017017A}"/>
              </a:ext>
            </a:extLst>
          </p:cNvPr>
          <p:cNvSpPr>
            <a:spLocks noGrp="1" noChangeArrowheads="1"/>
          </p:cNvSpPr>
          <p:nvPr>
            <p:ph type="title"/>
          </p:nvPr>
        </p:nvSpPr>
        <p:spPr/>
        <p:txBody>
          <a:bodyPr/>
          <a:lstStyle/>
          <a:p>
            <a:r>
              <a:rPr lang="ru-RU" altLang="ru-RU" sz="2800" b="1"/>
              <a:t>Потребительская (последовательная) и логическая связи</a:t>
            </a:r>
          </a:p>
        </p:txBody>
      </p:sp>
      <p:pic>
        <p:nvPicPr>
          <p:cNvPr id="35844" name="Picture 4">
            <a:extLst>
              <a:ext uri="{FF2B5EF4-FFF2-40B4-BE49-F238E27FC236}">
                <a16:creationId xmlns:a16="http://schemas.microsoft.com/office/drawing/2014/main" id="{3BDCCD23-5A50-4EE2-923A-58F6525D3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43338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a:extLst>
              <a:ext uri="{FF2B5EF4-FFF2-40B4-BE49-F238E27FC236}">
                <a16:creationId xmlns:a16="http://schemas.microsoft.com/office/drawing/2014/main" id="{CECF9158-00EF-4452-B7E4-94A7C1112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76700"/>
            <a:ext cx="6532563" cy="226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C23864-2709-4F3C-BDC0-5303C4C98977}"/>
              </a:ext>
            </a:extLst>
          </p:cNvPr>
          <p:cNvSpPr>
            <a:spLocks noGrp="1" noChangeArrowheads="1"/>
          </p:cNvSpPr>
          <p:nvPr>
            <p:ph type="title"/>
          </p:nvPr>
        </p:nvSpPr>
        <p:spPr/>
        <p:txBody>
          <a:bodyPr/>
          <a:lstStyle/>
          <a:p>
            <a:r>
              <a:rPr lang="ru-RU" altLang="ru-RU" sz="3200"/>
              <a:t>Основы методологии IDEF0</a:t>
            </a:r>
            <a:r>
              <a:rPr lang="ru-RU" altLang="ru-RU"/>
              <a:t> </a:t>
            </a:r>
          </a:p>
        </p:txBody>
      </p:sp>
      <p:sp>
        <p:nvSpPr>
          <p:cNvPr id="9219" name="Rectangle 3">
            <a:extLst>
              <a:ext uri="{FF2B5EF4-FFF2-40B4-BE49-F238E27FC236}">
                <a16:creationId xmlns:a16="http://schemas.microsoft.com/office/drawing/2014/main" id="{7323AF8D-1198-41F7-985C-8FEA7AEA6B9D}"/>
              </a:ext>
            </a:extLst>
          </p:cNvPr>
          <p:cNvSpPr>
            <a:spLocks noGrp="1" noChangeArrowheads="1"/>
          </p:cNvSpPr>
          <p:nvPr>
            <p:ph type="body" idx="1"/>
          </p:nvPr>
        </p:nvSpPr>
        <p:spPr>
          <a:xfrm>
            <a:off x="323850" y="1412875"/>
            <a:ext cx="8351838" cy="4824413"/>
          </a:xfrm>
        </p:spPr>
        <p:txBody>
          <a:bodyPr/>
          <a:lstStyle/>
          <a:p>
            <a:pPr>
              <a:lnSpc>
                <a:spcPct val="80000"/>
              </a:lnSpc>
              <a:buFont typeface="Wingdings" panose="05000000000000000000" pitchFamily="2" charset="2"/>
              <a:buNone/>
            </a:pPr>
            <a:r>
              <a:rPr lang="ru-RU" altLang="ru-RU" sz="2200" b="1"/>
              <a:t>Методология IDEF0</a:t>
            </a:r>
            <a:r>
              <a:rPr lang="ru-RU" altLang="ru-RU" sz="2200"/>
              <a:t> представляет собой серию диаграмм с сопроводительной документацией, разбивающих сложный объект на составные части, которые представлены в виде блоков. Детали каждого из основных блоков показаны в виде блоков на других диаграммах. Каждая детальная диаграмма является декомпозицией блока из более общей диаграммы. На каждом шаге декомпозиции более общая диаграмма называется родительской для более детальной диаграммы.</a:t>
            </a:r>
          </a:p>
          <a:p>
            <a:pPr>
              <a:lnSpc>
                <a:spcPct val="80000"/>
              </a:lnSpc>
              <a:buFont typeface="Wingdings" panose="05000000000000000000" pitchFamily="2" charset="2"/>
              <a:buNone/>
            </a:pPr>
            <a:r>
              <a:rPr lang="ru-RU" altLang="ru-RU" sz="2200" b="1"/>
              <a:t>IDEF0-модели состоят из трех типов документов</a:t>
            </a:r>
            <a:r>
              <a:rPr lang="ru-RU" altLang="ru-RU" sz="2200"/>
              <a:t>: графических диаграмм, текста и глоссария. Эти документы имеют перекрестные ссылки друг на друга. Каждая диаграмма является единицей описания системы и располагается на отдельном листе. </a:t>
            </a:r>
          </a:p>
          <a:p>
            <a:pPr>
              <a:lnSpc>
                <a:spcPct val="80000"/>
              </a:lnSpc>
              <a:buFont typeface="Wingdings" panose="05000000000000000000" pitchFamily="2" charset="2"/>
              <a:buNone/>
            </a:pPr>
            <a:r>
              <a:rPr lang="ru-RU" altLang="ru-RU" sz="2200" b="1"/>
              <a:t>Графическая диаграмма</a:t>
            </a:r>
            <a:r>
              <a:rPr lang="ru-RU" altLang="ru-RU" sz="2200"/>
              <a:t> – главный компонент IDEF0-модели, содержащий блоки, дуги, соединения блоков и дуг и ассоциированные с ними отношения.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CB91390-B401-45CF-B801-8E42F9B1A0A4}"/>
              </a:ext>
            </a:extLst>
          </p:cNvPr>
          <p:cNvSpPr>
            <a:spLocks noGrp="1" noChangeArrowheads="1"/>
          </p:cNvSpPr>
          <p:nvPr>
            <p:ph type="title"/>
          </p:nvPr>
        </p:nvSpPr>
        <p:spPr/>
        <p:txBody>
          <a:bodyPr/>
          <a:lstStyle/>
          <a:p>
            <a:r>
              <a:rPr lang="ru-RU" altLang="ru-RU" sz="3200" b="1"/>
              <a:t>Типы связей между блокам</a:t>
            </a:r>
          </a:p>
        </p:txBody>
      </p:sp>
      <p:sp>
        <p:nvSpPr>
          <p:cNvPr id="36867" name="Rectangle 3">
            <a:extLst>
              <a:ext uri="{FF2B5EF4-FFF2-40B4-BE49-F238E27FC236}">
                <a16:creationId xmlns:a16="http://schemas.microsoft.com/office/drawing/2014/main" id="{1CFCFA1C-9B19-44EC-830B-2E96601BF5E4}"/>
              </a:ext>
            </a:extLst>
          </p:cNvPr>
          <p:cNvSpPr>
            <a:spLocks noGrp="1" noChangeArrowheads="1"/>
          </p:cNvSpPr>
          <p:nvPr>
            <p:ph type="body" idx="1"/>
          </p:nvPr>
        </p:nvSpPr>
        <p:spPr>
          <a:xfrm>
            <a:off x="323850" y="1341438"/>
            <a:ext cx="8351838" cy="4895850"/>
          </a:xfrm>
        </p:spPr>
        <p:txBody>
          <a:bodyPr/>
          <a:lstStyle/>
          <a:p>
            <a:pPr>
              <a:lnSpc>
                <a:spcPct val="80000"/>
              </a:lnSpc>
            </a:pPr>
            <a:r>
              <a:rPr lang="ru-RU" altLang="ru-RU" sz="2000" b="1"/>
              <a:t>Коллегиальная (методическая) связь</a:t>
            </a:r>
            <a:r>
              <a:rPr lang="ru-RU" altLang="ru-RU" sz="2000"/>
              <a:t> имеет место между функциями, алгоритм работы которых определяется одним и тем же управлением. Аналогом такой связи является совместная работа сотрудников одного отдела (коллег), подчиняющихся начальнику, который отдает указания и приказы (управляющие сигналы). Такая связь также возникает, когда алгоритмы работы этих функций определяются одним и тем же методическим обеспечением (СНИП, ГОСТ, официальными нормативными материалами и т. д.), служащим в качестве управления. </a:t>
            </a:r>
          </a:p>
          <a:p>
            <a:pPr>
              <a:lnSpc>
                <a:spcPct val="80000"/>
              </a:lnSpc>
            </a:pPr>
            <a:r>
              <a:rPr lang="ru-RU" altLang="ru-RU" sz="2000" b="1"/>
              <a:t>Ресурсная связь</a:t>
            </a:r>
            <a:r>
              <a:rPr lang="ru-RU" altLang="ru-RU" sz="2000"/>
              <a:t> возникает между функциями, использующими для своей работы одни и те же ресурсы. Ресурсно-зависимые функции, как правило, не могут выполняться одновременно. </a:t>
            </a:r>
          </a:p>
          <a:p>
            <a:pPr>
              <a:lnSpc>
                <a:spcPct val="80000"/>
              </a:lnSpc>
            </a:pPr>
            <a:r>
              <a:rPr lang="ru-RU" altLang="ru-RU" sz="2000" b="1"/>
              <a:t>Информационная связь</a:t>
            </a:r>
            <a:r>
              <a:rPr lang="ru-RU" altLang="ru-RU" sz="2000"/>
              <a:t> имеет место между функциями, использующими в качестве входных данных одну и ту же информацию</a:t>
            </a:r>
          </a:p>
          <a:p>
            <a:pPr>
              <a:lnSpc>
                <a:spcPct val="80000"/>
              </a:lnSpc>
            </a:pPr>
            <a:r>
              <a:rPr lang="ru-RU" altLang="ru-RU" sz="2000" b="1"/>
              <a:t>Временная связь</a:t>
            </a:r>
            <a:r>
              <a:rPr lang="ru-RU" altLang="ru-RU" sz="2000"/>
              <a:t> возникает между функциями, которые должны выполняться одновременно до или одновременно после другой функции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47EE75B-AAE6-440C-9E61-BC80403C58DC}"/>
              </a:ext>
            </a:extLst>
          </p:cNvPr>
          <p:cNvSpPr>
            <a:spLocks noGrp="1" noChangeArrowheads="1"/>
          </p:cNvSpPr>
          <p:nvPr>
            <p:ph type="title"/>
          </p:nvPr>
        </p:nvSpPr>
        <p:spPr/>
        <p:txBody>
          <a:bodyPr/>
          <a:lstStyle/>
          <a:p>
            <a:r>
              <a:rPr lang="ru-RU" altLang="ru-RU" sz="3200" b="1"/>
              <a:t>Коллегиальная (методическая) и ресурсная связи</a:t>
            </a:r>
            <a:r>
              <a:rPr lang="ru-RU" altLang="ru-RU" sz="3800"/>
              <a:t> </a:t>
            </a:r>
          </a:p>
        </p:txBody>
      </p:sp>
      <p:pic>
        <p:nvPicPr>
          <p:cNvPr id="37892" name="Picture 4">
            <a:extLst>
              <a:ext uri="{FF2B5EF4-FFF2-40B4-BE49-F238E27FC236}">
                <a16:creationId xmlns:a16="http://schemas.microsoft.com/office/drawing/2014/main" id="{52D39423-28CD-4AFF-A14F-497EF6C9C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6408737" cy="2733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F430A5AF-C128-4F59-9B08-64D899617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221163"/>
            <a:ext cx="6935788" cy="21796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6">
            <a:extLst>
              <a:ext uri="{FF2B5EF4-FFF2-40B4-BE49-F238E27FC236}">
                <a16:creationId xmlns:a16="http://schemas.microsoft.com/office/drawing/2014/main" id="{08064237-43E0-46B6-846A-215399BDD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6408737" cy="2733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7">
            <a:extLst>
              <a:ext uri="{FF2B5EF4-FFF2-40B4-BE49-F238E27FC236}">
                <a16:creationId xmlns:a16="http://schemas.microsoft.com/office/drawing/2014/main" id="{A692FBE3-DA75-43BD-87DA-57BB03641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6408737" cy="2733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896" name="Picture 8">
            <a:extLst>
              <a:ext uri="{FF2B5EF4-FFF2-40B4-BE49-F238E27FC236}">
                <a16:creationId xmlns:a16="http://schemas.microsoft.com/office/drawing/2014/main" id="{CF357F88-C6B8-453B-B7F8-8D3EE9173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6408737" cy="2733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7204DC7-B9AF-499E-B682-ADA65FDAAD4E}"/>
              </a:ext>
            </a:extLst>
          </p:cNvPr>
          <p:cNvSpPr>
            <a:spLocks noGrp="1" noChangeArrowheads="1"/>
          </p:cNvSpPr>
          <p:nvPr>
            <p:ph type="title"/>
          </p:nvPr>
        </p:nvSpPr>
        <p:spPr/>
        <p:txBody>
          <a:bodyPr/>
          <a:lstStyle/>
          <a:p>
            <a:r>
              <a:rPr lang="ru-RU" altLang="ru-RU" sz="3200" b="1"/>
              <a:t>Информационная связь</a:t>
            </a:r>
          </a:p>
        </p:txBody>
      </p:sp>
      <p:pic>
        <p:nvPicPr>
          <p:cNvPr id="38916" name="Picture 4">
            <a:extLst>
              <a:ext uri="{FF2B5EF4-FFF2-40B4-BE49-F238E27FC236}">
                <a16:creationId xmlns:a16="http://schemas.microsoft.com/office/drawing/2014/main" id="{4D19A532-5F3B-4A7B-A5CD-C6908A096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44675"/>
            <a:ext cx="7056438" cy="31464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95F28EA-8412-4739-AD2F-E77BF2A6D9B2}"/>
              </a:ext>
            </a:extLst>
          </p:cNvPr>
          <p:cNvSpPr>
            <a:spLocks noGrp="1" noChangeArrowheads="1"/>
          </p:cNvSpPr>
          <p:nvPr>
            <p:ph type="title"/>
          </p:nvPr>
        </p:nvSpPr>
        <p:spPr/>
        <p:txBody>
          <a:bodyPr/>
          <a:lstStyle/>
          <a:p>
            <a:r>
              <a:rPr lang="ru-RU" altLang="ru-RU" sz="3600" b="1"/>
              <a:t>Временная связь</a:t>
            </a:r>
          </a:p>
        </p:txBody>
      </p:sp>
      <p:pic>
        <p:nvPicPr>
          <p:cNvPr id="39940" name="Picture 4">
            <a:extLst>
              <a:ext uri="{FF2B5EF4-FFF2-40B4-BE49-F238E27FC236}">
                <a16:creationId xmlns:a16="http://schemas.microsoft.com/office/drawing/2014/main" id="{54739580-7B1F-471D-B04F-61DDB6E1D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026400" cy="406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F174256-0DC5-4A00-88E5-9E2D62D9B542}"/>
              </a:ext>
            </a:extLst>
          </p:cNvPr>
          <p:cNvSpPr>
            <a:spLocks noGrp="1" noChangeArrowheads="1"/>
          </p:cNvSpPr>
          <p:nvPr>
            <p:ph type="title"/>
          </p:nvPr>
        </p:nvSpPr>
        <p:spPr/>
        <p:txBody>
          <a:bodyPr/>
          <a:lstStyle/>
          <a:p>
            <a:r>
              <a:rPr lang="ru-RU" altLang="ru-RU" sz="3200" b="1"/>
              <a:t>Типы связей между блокам</a:t>
            </a:r>
          </a:p>
        </p:txBody>
      </p:sp>
      <p:sp>
        <p:nvSpPr>
          <p:cNvPr id="40963" name="Rectangle 3">
            <a:extLst>
              <a:ext uri="{FF2B5EF4-FFF2-40B4-BE49-F238E27FC236}">
                <a16:creationId xmlns:a16="http://schemas.microsoft.com/office/drawing/2014/main" id="{20463429-F2F2-4613-BA12-558B71967187}"/>
              </a:ext>
            </a:extLst>
          </p:cNvPr>
          <p:cNvSpPr>
            <a:spLocks noGrp="1" noChangeArrowheads="1"/>
          </p:cNvSpPr>
          <p:nvPr>
            <p:ph type="body" idx="1"/>
          </p:nvPr>
        </p:nvSpPr>
        <p:spPr>
          <a:xfrm>
            <a:off x="395288" y="1412875"/>
            <a:ext cx="8139112" cy="4606925"/>
          </a:xfrm>
        </p:spPr>
        <p:txBody>
          <a:bodyPr/>
          <a:lstStyle/>
          <a:p>
            <a:r>
              <a:rPr lang="ru-RU" altLang="ru-RU" sz="2400" b="1"/>
              <a:t>Случайная связь</a:t>
            </a:r>
            <a:r>
              <a:rPr lang="ru-RU" altLang="ru-RU" sz="2400"/>
              <a:t> возникает, когда конкретная связь между функциями мала или полностью отсутствует</a:t>
            </a:r>
            <a:r>
              <a:rPr lang="ru-RU" altLang="ru-RU"/>
              <a:t> </a:t>
            </a:r>
          </a:p>
        </p:txBody>
      </p:sp>
      <p:pic>
        <p:nvPicPr>
          <p:cNvPr id="40964" name="Picture 4">
            <a:extLst>
              <a:ext uri="{FF2B5EF4-FFF2-40B4-BE49-F238E27FC236}">
                <a16:creationId xmlns:a16="http://schemas.microsoft.com/office/drawing/2014/main" id="{B2532F0A-BBD3-423F-AEF5-AE17D2621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781300"/>
            <a:ext cx="7646988" cy="23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F4CE27-4CA4-49E1-943A-A0E4E91BB182}"/>
              </a:ext>
            </a:extLst>
          </p:cNvPr>
          <p:cNvSpPr>
            <a:spLocks noGrp="1" noChangeArrowheads="1"/>
          </p:cNvSpPr>
          <p:nvPr>
            <p:ph type="title"/>
          </p:nvPr>
        </p:nvSpPr>
        <p:spPr/>
        <p:txBody>
          <a:bodyPr/>
          <a:lstStyle/>
          <a:p>
            <a:r>
              <a:rPr lang="ru-RU" altLang="ru-RU" sz="3600" b="1"/>
              <a:t>Значение  стрелок на диаграммах</a:t>
            </a:r>
            <a:r>
              <a:rPr lang="ru-RU" altLang="ru-RU"/>
              <a:t> </a:t>
            </a:r>
          </a:p>
        </p:txBody>
      </p:sp>
      <p:sp>
        <p:nvSpPr>
          <p:cNvPr id="41987" name="Rectangle 3">
            <a:extLst>
              <a:ext uri="{FF2B5EF4-FFF2-40B4-BE49-F238E27FC236}">
                <a16:creationId xmlns:a16="http://schemas.microsoft.com/office/drawing/2014/main" id="{63FECE66-00C6-47E8-B2AA-A3C6D274F573}"/>
              </a:ext>
            </a:extLst>
          </p:cNvPr>
          <p:cNvSpPr>
            <a:spLocks noGrp="1" noChangeArrowheads="1"/>
          </p:cNvSpPr>
          <p:nvPr>
            <p:ph type="body" idx="1"/>
          </p:nvPr>
        </p:nvSpPr>
        <p:spPr>
          <a:xfrm>
            <a:off x="323850" y="1341438"/>
            <a:ext cx="8351838" cy="4678362"/>
          </a:xfrm>
        </p:spPr>
        <p:txBody>
          <a:bodyPr/>
          <a:lstStyle/>
          <a:p>
            <a:pPr>
              <a:lnSpc>
                <a:spcPct val="80000"/>
              </a:lnSpc>
              <a:buFont typeface="Wingdings" panose="05000000000000000000" pitchFamily="2" charset="2"/>
              <a:buNone/>
            </a:pPr>
            <a:r>
              <a:rPr lang="ru-RU" altLang="ru-RU" sz="2000" b="1"/>
              <a:t>Стрелки на диаграммах IDEF0</a:t>
            </a:r>
            <a:r>
              <a:rPr lang="ru-RU" altLang="ru-RU" sz="2000"/>
              <a:t> , представляя данные или материальные объекты, </a:t>
            </a:r>
            <a:r>
              <a:rPr lang="ru-RU" altLang="ru-RU" sz="2000" b="1"/>
              <a:t>одновременно задают своего рода ограничения (условия).</a:t>
            </a:r>
            <a:r>
              <a:rPr lang="ru-RU" altLang="ru-RU" sz="2000"/>
              <a:t> Входные и управляющие стрелки блока, соединяющие его с другими блоками, по сути описывают условия, которые должны быть выполнены для того, чтобы реализовалась функция, записанная в качестве имени блока. Различные функции в модели могут быть выполнены параллельно, если удовлетворяются необходимые ограничения (условия). </a:t>
            </a:r>
            <a:endParaRPr lang="en-US" altLang="ru-RU" sz="2000"/>
          </a:p>
          <a:p>
            <a:pPr>
              <a:lnSpc>
                <a:spcPct val="80000"/>
              </a:lnSpc>
              <a:buFont typeface="Wingdings" panose="05000000000000000000" pitchFamily="2" charset="2"/>
              <a:buNone/>
            </a:pPr>
            <a:r>
              <a:rPr lang="ru-RU" altLang="ru-RU" sz="2000" b="1"/>
              <a:t>Ветвление и слияние стрелок</a:t>
            </a:r>
            <a:r>
              <a:rPr lang="ru-RU" altLang="ru-RU" sz="2000"/>
              <a:t> призвано уменьшить загруженность диаграмм графическими элементами (линиями). Чтобы стрелки и их сегменты правильно описывали связи между блоками – источниками и блоками – потребителями, используется </a:t>
            </a:r>
            <a:r>
              <a:rPr lang="ru-RU" altLang="ru-RU" sz="2400" b="1"/>
              <a:t>механизм</a:t>
            </a:r>
            <a:r>
              <a:rPr lang="ru-RU" altLang="ru-RU" sz="2000" b="1"/>
              <a:t> </a:t>
            </a:r>
            <a:r>
              <a:rPr lang="ru-RU" altLang="ru-RU" sz="2400" b="1"/>
              <a:t>меток</a:t>
            </a:r>
            <a:r>
              <a:rPr lang="ru-RU" altLang="ru-RU" sz="2000"/>
              <a:t>. Метки связываются с сегментами посредством </a:t>
            </a:r>
            <a:r>
              <a:rPr lang="ru-RU" altLang="ru-RU" sz="2400" b="1"/>
              <a:t>тильд</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E004F4A-B81C-4F84-8F8E-97CE8EE617A8}"/>
              </a:ext>
            </a:extLst>
          </p:cNvPr>
          <p:cNvSpPr>
            <a:spLocks noGrp="1" noChangeArrowheads="1"/>
          </p:cNvSpPr>
          <p:nvPr>
            <p:ph type="title"/>
          </p:nvPr>
        </p:nvSpPr>
        <p:spPr/>
        <p:txBody>
          <a:bodyPr/>
          <a:lstStyle/>
          <a:p>
            <a:pPr>
              <a:lnSpc>
                <a:spcPct val="80000"/>
              </a:lnSpc>
            </a:pPr>
            <a:r>
              <a:rPr lang="ru-RU" altLang="ru-RU" sz="2800" b="1"/>
              <a:t>Стрелки на диаграммах IDEF0</a:t>
            </a:r>
            <a:r>
              <a:rPr lang="en-US" altLang="ru-RU" sz="2800" b="1"/>
              <a:t> </a:t>
            </a:r>
            <a:r>
              <a:rPr lang="ru-RU" altLang="ru-RU" sz="2800" b="1"/>
              <a:t>задают своего рода ограничения (условия).</a:t>
            </a:r>
            <a:r>
              <a:rPr lang="ru-RU" altLang="ru-RU" sz="3800"/>
              <a:t> </a:t>
            </a:r>
          </a:p>
        </p:txBody>
      </p:sp>
      <p:pic>
        <p:nvPicPr>
          <p:cNvPr id="43012" name="Picture 4">
            <a:extLst>
              <a:ext uri="{FF2B5EF4-FFF2-40B4-BE49-F238E27FC236}">
                <a16:creationId xmlns:a16="http://schemas.microsoft.com/office/drawing/2014/main" id="{1977DC50-73FF-42C8-AD70-456FCE7F3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4314825" cy="2811462"/>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a:extLst>
              <a:ext uri="{FF2B5EF4-FFF2-40B4-BE49-F238E27FC236}">
                <a16:creationId xmlns:a16="http://schemas.microsoft.com/office/drawing/2014/main" id="{DB403B88-9D52-4458-89F6-656D3D064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149725"/>
            <a:ext cx="5915025" cy="23542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124881C-04EE-48D7-B062-BF4E73B6B93D}"/>
              </a:ext>
            </a:extLst>
          </p:cNvPr>
          <p:cNvSpPr>
            <a:spLocks noGrp="1" noChangeArrowheads="1"/>
          </p:cNvSpPr>
          <p:nvPr>
            <p:ph type="title"/>
          </p:nvPr>
        </p:nvSpPr>
        <p:spPr/>
        <p:txBody>
          <a:bodyPr/>
          <a:lstStyle/>
          <a:p>
            <a:r>
              <a:rPr lang="ru-RU" altLang="ru-RU" sz="3200" b="1"/>
              <a:t>Механизм меток</a:t>
            </a:r>
          </a:p>
        </p:txBody>
      </p:sp>
      <p:sp>
        <p:nvSpPr>
          <p:cNvPr id="44035" name="Rectangle 3">
            <a:extLst>
              <a:ext uri="{FF2B5EF4-FFF2-40B4-BE49-F238E27FC236}">
                <a16:creationId xmlns:a16="http://schemas.microsoft.com/office/drawing/2014/main" id="{47597B5A-F5BC-4AD0-A7E2-DB2B076C37E6}"/>
              </a:ext>
            </a:extLst>
          </p:cNvPr>
          <p:cNvSpPr>
            <a:spLocks noGrp="1" noChangeArrowheads="1"/>
          </p:cNvSpPr>
          <p:nvPr>
            <p:ph type="body" idx="1"/>
          </p:nvPr>
        </p:nvSpPr>
        <p:spPr>
          <a:xfrm>
            <a:off x="468313" y="1341438"/>
            <a:ext cx="8280400" cy="4678362"/>
          </a:xfrm>
        </p:spPr>
        <p:txBody>
          <a:bodyPr/>
          <a:lstStyle/>
          <a:p>
            <a:pPr marL="381000" indent="-381000">
              <a:lnSpc>
                <a:spcPct val="80000"/>
              </a:lnSpc>
              <a:buFont typeface="Wingdings" panose="05000000000000000000" pitchFamily="2" charset="2"/>
              <a:buNone/>
            </a:pPr>
            <a:r>
              <a:rPr lang="ru-RU" altLang="ru-RU" sz="2000" b="1"/>
              <a:t>При этом между сегментами возникают определенные отношения, описанные ниже: </a:t>
            </a:r>
          </a:p>
          <a:p>
            <a:pPr marL="381000" indent="-381000">
              <a:lnSpc>
                <a:spcPct val="80000"/>
              </a:lnSpc>
              <a:buClr>
                <a:schemeClr val="tx1"/>
              </a:buClr>
              <a:buSzTx/>
              <a:buFontTx/>
              <a:buAutoNum type="alphaUcPeriod"/>
            </a:pPr>
            <a:r>
              <a:rPr lang="ru-RU" altLang="ru-RU" sz="2000"/>
              <a:t>непомеченные сегменты содержат все объекты, указанные в метке стрелки перед ветвлением (т.е. все объекты принадлежат каждому из сегментов); </a:t>
            </a:r>
          </a:p>
          <a:p>
            <a:pPr marL="381000" indent="-381000">
              <a:lnSpc>
                <a:spcPct val="80000"/>
              </a:lnSpc>
              <a:buClr>
                <a:schemeClr val="tx1"/>
              </a:buClr>
              <a:buSzTx/>
              <a:buFontTx/>
              <a:buAutoNum type="alphaUcPeriod"/>
            </a:pPr>
            <a:r>
              <a:rPr lang="ru-RU" altLang="ru-RU" sz="2000"/>
              <a:t>сегменты, помеченные после точки ветвления, содержат все объекты, указанные в метке стрелки перед ветвлением, или их часть, описываемую меткой каждого конкретного сегмента; </a:t>
            </a:r>
          </a:p>
          <a:p>
            <a:pPr marL="381000" indent="-381000">
              <a:lnSpc>
                <a:spcPct val="80000"/>
              </a:lnSpc>
              <a:buClr>
                <a:schemeClr val="tx1"/>
              </a:buClr>
              <a:buSzTx/>
              <a:buFontTx/>
              <a:buAutoNum type="alphaUcPeriod"/>
            </a:pPr>
            <a:r>
              <a:rPr lang="ru-RU" altLang="ru-RU" sz="2000"/>
              <a:t>при слиянии непомеченных сегментов объединенный сегмент стрелки содержит все объекты, принадлежащие сливаемым сегментам и указанные в общей метке стрелки после слияния;</a:t>
            </a:r>
          </a:p>
          <a:p>
            <a:pPr marL="381000" indent="-381000">
              <a:lnSpc>
                <a:spcPct val="80000"/>
              </a:lnSpc>
              <a:buClr>
                <a:schemeClr val="tx1"/>
              </a:buClr>
              <a:buSzTx/>
              <a:buFontTx/>
              <a:buAutoNum type="alphaUcPeriod"/>
            </a:pPr>
            <a:r>
              <a:rPr lang="ru-RU" altLang="ru-RU" sz="2000"/>
              <a:t> при слиянии помеченных сегментов объединенный сегмент содержит все или некоторые объекты, принадлежащие сливаемым сегментам и перечисленные в общей метке после слияния; если общая метка после слияния отсутствует, это означает, что общий сегмент передает все объекты, принадлежащие сливаемым сегментам;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DA1B0F-050A-47AB-AA7E-8E825D7DD30F}"/>
              </a:ext>
            </a:extLst>
          </p:cNvPr>
          <p:cNvSpPr>
            <a:spLocks noGrp="1" noChangeArrowheads="1"/>
          </p:cNvSpPr>
          <p:nvPr>
            <p:ph type="title"/>
          </p:nvPr>
        </p:nvSpPr>
        <p:spPr/>
        <p:txBody>
          <a:bodyPr/>
          <a:lstStyle/>
          <a:p>
            <a:r>
              <a:rPr lang="ru-RU" altLang="ru-RU" sz="3200" b="1"/>
              <a:t>Механизм меток</a:t>
            </a:r>
          </a:p>
        </p:txBody>
      </p:sp>
      <p:pic>
        <p:nvPicPr>
          <p:cNvPr id="45060" name="Picture 4">
            <a:extLst>
              <a:ext uri="{FF2B5EF4-FFF2-40B4-BE49-F238E27FC236}">
                <a16:creationId xmlns:a16="http://schemas.microsoft.com/office/drawing/2014/main" id="{C265C80F-A1C6-4ADB-8EC8-C94F3D5F6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4465637" cy="3146425"/>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a:extLst>
              <a:ext uri="{FF2B5EF4-FFF2-40B4-BE49-F238E27FC236}">
                <a16:creationId xmlns:a16="http://schemas.microsoft.com/office/drawing/2014/main" id="{AD22EF38-3F09-4AEE-B7B5-7DC518313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670300"/>
            <a:ext cx="4500562" cy="3187700"/>
          </a:xfrm>
          <a:prstGeom prst="rect">
            <a:avLst/>
          </a:prstGeom>
          <a:noFill/>
          <a:extLst>
            <a:ext uri="{909E8E84-426E-40DD-AFC4-6F175D3DCCD1}">
              <a14:hiddenFill xmlns:a14="http://schemas.microsoft.com/office/drawing/2010/main">
                <a:solidFill>
                  <a:srgbClr val="FFFFFF"/>
                </a:solidFill>
              </a14:hiddenFill>
            </a:ext>
          </a:extLst>
        </p:spPr>
      </p:pic>
      <p:sp>
        <p:nvSpPr>
          <p:cNvPr id="45062" name="Text Box 6">
            <a:extLst>
              <a:ext uri="{FF2B5EF4-FFF2-40B4-BE49-F238E27FC236}">
                <a16:creationId xmlns:a16="http://schemas.microsoft.com/office/drawing/2014/main" id="{A8233C33-C1DB-460A-8EE6-2DCD1A72250C}"/>
              </a:ext>
            </a:extLst>
          </p:cNvPr>
          <p:cNvSpPr txBox="1">
            <a:spLocks noChangeArrowheads="1"/>
          </p:cNvSpPr>
          <p:nvPr/>
        </p:nvSpPr>
        <p:spPr bwMode="auto">
          <a:xfrm>
            <a:off x="4767263" y="1289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p>
        </p:txBody>
      </p:sp>
      <p:sp>
        <p:nvSpPr>
          <p:cNvPr id="45063" name="Text Box 7">
            <a:extLst>
              <a:ext uri="{FF2B5EF4-FFF2-40B4-BE49-F238E27FC236}">
                <a16:creationId xmlns:a16="http://schemas.microsoft.com/office/drawing/2014/main" id="{5CB907F3-BEC9-4792-9092-38A6CE725848}"/>
              </a:ext>
            </a:extLst>
          </p:cNvPr>
          <p:cNvSpPr txBox="1">
            <a:spLocks noChangeArrowheads="1"/>
          </p:cNvSpPr>
          <p:nvPr/>
        </p:nvSpPr>
        <p:spPr bwMode="auto">
          <a:xfrm>
            <a:off x="4840288" y="1335088"/>
            <a:ext cx="194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b="1"/>
              <a:t>Отношение А.</a:t>
            </a:r>
          </a:p>
        </p:txBody>
      </p:sp>
      <p:sp>
        <p:nvSpPr>
          <p:cNvPr id="45064" name="Text Box 8">
            <a:extLst>
              <a:ext uri="{FF2B5EF4-FFF2-40B4-BE49-F238E27FC236}">
                <a16:creationId xmlns:a16="http://schemas.microsoft.com/office/drawing/2014/main" id="{0F7F75D6-242B-487A-86A5-94D055410594}"/>
              </a:ext>
            </a:extLst>
          </p:cNvPr>
          <p:cNvSpPr txBox="1">
            <a:spLocks noChangeArrowheads="1"/>
          </p:cNvSpPr>
          <p:nvPr/>
        </p:nvSpPr>
        <p:spPr bwMode="auto">
          <a:xfrm>
            <a:off x="6443663" y="3213100"/>
            <a:ext cx="194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b="1"/>
              <a:t>Отношение В.</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2A46A74-A5BC-4568-8D69-18A91FFB3D8E}"/>
              </a:ext>
            </a:extLst>
          </p:cNvPr>
          <p:cNvSpPr>
            <a:spLocks noGrp="1" noChangeArrowheads="1"/>
          </p:cNvSpPr>
          <p:nvPr>
            <p:ph type="title"/>
          </p:nvPr>
        </p:nvSpPr>
        <p:spPr/>
        <p:txBody>
          <a:bodyPr/>
          <a:lstStyle/>
          <a:p>
            <a:r>
              <a:rPr lang="ru-RU" altLang="ru-RU" sz="3200" b="1"/>
              <a:t>Механизм меток</a:t>
            </a:r>
          </a:p>
        </p:txBody>
      </p:sp>
      <p:pic>
        <p:nvPicPr>
          <p:cNvPr id="46084" name="Picture 4">
            <a:extLst>
              <a:ext uri="{FF2B5EF4-FFF2-40B4-BE49-F238E27FC236}">
                <a16:creationId xmlns:a16="http://schemas.microsoft.com/office/drawing/2014/main" id="{76168D50-ABF2-4C6F-8C6B-914117CC1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442912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a:extLst>
              <a:ext uri="{FF2B5EF4-FFF2-40B4-BE49-F238E27FC236}">
                <a16:creationId xmlns:a16="http://schemas.microsoft.com/office/drawing/2014/main" id="{A43888B5-771C-4163-A209-B65A879AF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997200"/>
            <a:ext cx="4600575" cy="3248025"/>
          </a:xfrm>
          <a:prstGeom prst="rect">
            <a:avLst/>
          </a:prstGeom>
          <a:noFill/>
          <a:extLst>
            <a:ext uri="{909E8E84-426E-40DD-AFC4-6F175D3DCCD1}">
              <a14:hiddenFill xmlns:a14="http://schemas.microsoft.com/office/drawing/2010/main">
                <a:solidFill>
                  <a:srgbClr val="FFFFFF"/>
                </a:solidFill>
              </a14:hiddenFill>
            </a:ext>
          </a:extLst>
        </p:spPr>
      </p:pic>
      <p:sp>
        <p:nvSpPr>
          <p:cNvPr id="46086" name="Text Box 6">
            <a:extLst>
              <a:ext uri="{FF2B5EF4-FFF2-40B4-BE49-F238E27FC236}">
                <a16:creationId xmlns:a16="http://schemas.microsoft.com/office/drawing/2014/main" id="{C91E7CA1-3FCA-4EC0-8B70-C5CAE900764C}"/>
              </a:ext>
            </a:extLst>
          </p:cNvPr>
          <p:cNvSpPr txBox="1">
            <a:spLocks noChangeArrowheads="1"/>
          </p:cNvSpPr>
          <p:nvPr/>
        </p:nvSpPr>
        <p:spPr bwMode="auto">
          <a:xfrm>
            <a:off x="4840288" y="1335088"/>
            <a:ext cx="194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b="1"/>
              <a:t>Отношение С.</a:t>
            </a:r>
          </a:p>
        </p:txBody>
      </p:sp>
      <p:sp>
        <p:nvSpPr>
          <p:cNvPr id="46087" name="Text Box 7">
            <a:extLst>
              <a:ext uri="{FF2B5EF4-FFF2-40B4-BE49-F238E27FC236}">
                <a16:creationId xmlns:a16="http://schemas.microsoft.com/office/drawing/2014/main" id="{2B6C7F7B-4B5E-473C-B1B6-FE1244B8DFEA}"/>
              </a:ext>
            </a:extLst>
          </p:cNvPr>
          <p:cNvSpPr txBox="1">
            <a:spLocks noChangeArrowheads="1"/>
          </p:cNvSpPr>
          <p:nvPr/>
        </p:nvSpPr>
        <p:spPr bwMode="auto">
          <a:xfrm>
            <a:off x="6443663" y="2492375"/>
            <a:ext cx="194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b="1"/>
              <a:t>Отношение </a:t>
            </a:r>
            <a:r>
              <a:rPr lang="en-US" altLang="ru-RU" sz="2000" b="1"/>
              <a:t>D</a:t>
            </a:r>
            <a:r>
              <a:rPr lang="ru-RU" altLang="ru-RU" sz="2000" b="1"/>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066BEEA-24D5-4C3D-A25F-D37F08E6CFAB}"/>
              </a:ext>
            </a:extLst>
          </p:cNvPr>
          <p:cNvSpPr>
            <a:spLocks noGrp="1" noChangeArrowheads="1"/>
          </p:cNvSpPr>
          <p:nvPr>
            <p:ph type="title"/>
          </p:nvPr>
        </p:nvSpPr>
        <p:spPr/>
        <p:txBody>
          <a:bodyPr/>
          <a:lstStyle/>
          <a:p>
            <a:pPr>
              <a:lnSpc>
                <a:spcPct val="80000"/>
              </a:lnSpc>
            </a:pPr>
            <a:r>
              <a:rPr lang="ru-RU" altLang="ru-RU" sz="3200"/>
              <a:t>Методология может содержать 4 типа диаграмм:</a:t>
            </a:r>
            <a:r>
              <a:rPr lang="ru-RU" altLang="ru-RU" sz="3800"/>
              <a:t> </a:t>
            </a:r>
          </a:p>
        </p:txBody>
      </p:sp>
      <p:sp>
        <p:nvSpPr>
          <p:cNvPr id="10243" name="Rectangle 3">
            <a:extLst>
              <a:ext uri="{FF2B5EF4-FFF2-40B4-BE49-F238E27FC236}">
                <a16:creationId xmlns:a16="http://schemas.microsoft.com/office/drawing/2014/main" id="{2F967288-7E48-4364-AC14-846D16DEEA0C}"/>
              </a:ext>
            </a:extLst>
          </p:cNvPr>
          <p:cNvSpPr>
            <a:spLocks noGrp="1" noChangeArrowheads="1"/>
          </p:cNvSpPr>
          <p:nvPr>
            <p:ph type="body" idx="1"/>
          </p:nvPr>
        </p:nvSpPr>
        <p:spPr>
          <a:xfrm>
            <a:off x="250825" y="1412875"/>
            <a:ext cx="8497888" cy="4824413"/>
          </a:xfrm>
        </p:spPr>
        <p:txBody>
          <a:bodyPr/>
          <a:lstStyle/>
          <a:p>
            <a:pPr>
              <a:lnSpc>
                <a:spcPct val="80000"/>
              </a:lnSpc>
            </a:pPr>
            <a:r>
              <a:rPr lang="ru-RU" altLang="ru-RU" sz="2000" b="1"/>
              <a:t>Контекстная диаграмма</a:t>
            </a:r>
            <a:r>
              <a:rPr lang="ru-RU" altLang="ru-RU" sz="2000"/>
              <a:t> (диаграмма верхнего уровня), являясь вершиной древовидной структуры диаграмм, показывает назначение системы (основную функцию) и ее взаимодействие с внешней средой. В каждой модели может быть только одна контекстная диаграмма. После описания основной функции выполняется функциональная декомпозиция, т. е. определяются функции, из которых состоит основная. </a:t>
            </a:r>
          </a:p>
          <a:p>
            <a:pPr>
              <a:lnSpc>
                <a:spcPct val="80000"/>
              </a:lnSpc>
            </a:pPr>
            <a:r>
              <a:rPr lang="ru-RU" altLang="ru-RU" sz="2000"/>
              <a:t>Далее функции делятся на подфункции и так до достижения требуемого уровня  детализации исследуемой системы. Диаграммы, которые описывают каждый такой фрагмент системы, называются </a:t>
            </a:r>
            <a:r>
              <a:rPr lang="ru-RU" altLang="ru-RU" sz="2000" b="1"/>
              <a:t>диаграммами декомпозиции.</a:t>
            </a:r>
          </a:p>
          <a:p>
            <a:pPr>
              <a:lnSpc>
                <a:spcPct val="80000"/>
              </a:lnSpc>
            </a:pPr>
            <a:r>
              <a:rPr lang="ru-RU" altLang="ru-RU" sz="2000" b="1"/>
              <a:t>Диаграмма дерева узлов </a:t>
            </a:r>
            <a:r>
              <a:rPr lang="ru-RU" altLang="ru-RU" sz="2000"/>
              <a:t>показывает иерархическую</a:t>
            </a:r>
            <a:r>
              <a:rPr lang="ru-RU" altLang="ru-RU" sz="2000" b="1"/>
              <a:t> </a:t>
            </a:r>
            <a:r>
              <a:rPr lang="ru-RU" altLang="ru-RU" sz="2000"/>
              <a:t>зависимость функций (работ), но не связи между ними. Их может быть сколько угодно, поскольку дерево можно  построить на произвольную глубину и с произвольного узла.</a:t>
            </a:r>
          </a:p>
          <a:p>
            <a:pPr>
              <a:lnSpc>
                <a:spcPct val="80000"/>
              </a:lnSpc>
            </a:pPr>
            <a:r>
              <a:rPr lang="ru-RU" altLang="ru-RU" sz="2000" b="1"/>
              <a:t>Диаграммы для экспозиции</a:t>
            </a:r>
            <a:r>
              <a:rPr lang="ru-RU" altLang="ru-RU" sz="2000"/>
              <a:t> строятся для иллюстрации отдельных фрагментов модели с целью отображения альтернативной точки зрения на происходящие в системе процессы (например, с точки зрения руководства организации). </a:t>
            </a:r>
          </a:p>
          <a:p>
            <a:pPr>
              <a:lnSpc>
                <a:spcPct val="80000"/>
              </a:lnSpc>
            </a:pPr>
            <a:endParaRPr lang="ru-RU" altLang="ru-RU"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8DFCA2B-8D20-4830-94CC-7BC1A4B2B28E}"/>
              </a:ext>
            </a:extLst>
          </p:cNvPr>
          <p:cNvSpPr>
            <a:spLocks noGrp="1" noChangeArrowheads="1"/>
          </p:cNvSpPr>
          <p:nvPr>
            <p:ph type="title"/>
          </p:nvPr>
        </p:nvSpPr>
        <p:spPr/>
        <p:txBody>
          <a:bodyPr/>
          <a:lstStyle/>
          <a:p>
            <a:r>
              <a:rPr lang="ru-RU" altLang="ru-RU" sz="3200" b="1"/>
              <a:t>Отношения блоков на диаграммах</a:t>
            </a:r>
          </a:p>
        </p:txBody>
      </p:sp>
      <p:sp>
        <p:nvSpPr>
          <p:cNvPr id="47107" name="Rectangle 3">
            <a:extLst>
              <a:ext uri="{FF2B5EF4-FFF2-40B4-BE49-F238E27FC236}">
                <a16:creationId xmlns:a16="http://schemas.microsoft.com/office/drawing/2014/main" id="{9171A4E4-B21D-4397-8A60-2DF7E825C696}"/>
              </a:ext>
            </a:extLst>
          </p:cNvPr>
          <p:cNvSpPr>
            <a:spLocks noGrp="1" noChangeArrowheads="1"/>
          </p:cNvSpPr>
          <p:nvPr>
            <p:ph type="body" idx="1"/>
          </p:nvPr>
        </p:nvSpPr>
        <p:spPr>
          <a:xfrm>
            <a:off x="323850" y="1412875"/>
            <a:ext cx="8351838" cy="4824413"/>
          </a:xfrm>
        </p:spPr>
        <p:txBody>
          <a:bodyPr/>
          <a:lstStyle/>
          <a:p>
            <a:pPr>
              <a:lnSpc>
                <a:spcPct val="80000"/>
              </a:lnSpc>
              <a:buFont typeface="Wingdings" panose="05000000000000000000" pitchFamily="2" charset="2"/>
              <a:buNone/>
            </a:pPr>
            <a:r>
              <a:rPr lang="ru-RU" altLang="ru-RU" sz="2400"/>
              <a:t>В методологии IDEF0 существует </a:t>
            </a:r>
            <a:r>
              <a:rPr lang="ru-RU" altLang="ru-RU" sz="2400" b="1"/>
              <a:t>6 (шесть) типов связей</a:t>
            </a:r>
            <a:r>
              <a:rPr lang="ru-RU" altLang="ru-RU" sz="2400"/>
              <a:t> между блоками в</a:t>
            </a:r>
            <a:r>
              <a:rPr lang="en-US" altLang="ru-RU" sz="2400"/>
              <a:t> </a:t>
            </a:r>
            <a:r>
              <a:rPr lang="ru-RU" altLang="ru-RU" sz="2400"/>
              <a:t> пределах одной диаграммы: </a:t>
            </a:r>
            <a:endParaRPr lang="en-US" altLang="ru-RU" sz="2400"/>
          </a:p>
          <a:p>
            <a:pPr>
              <a:lnSpc>
                <a:spcPct val="80000"/>
              </a:lnSpc>
              <a:buFont typeface="Wingdings" panose="05000000000000000000" pitchFamily="2" charset="2"/>
              <a:buChar char="Ø"/>
            </a:pPr>
            <a:r>
              <a:rPr lang="ru-RU" altLang="ru-RU" sz="2400" b="1"/>
              <a:t>Доминирование</a:t>
            </a:r>
            <a:r>
              <a:rPr lang="en-US" altLang="ru-RU" sz="2400"/>
              <a:t> –</a:t>
            </a:r>
            <a:r>
              <a:rPr lang="ru-RU" altLang="ru-RU" sz="2400"/>
              <a:t> предполагается, что блоки, расположенные на диаграмме выше и левее, «доминируют» над блоками, расположенными ниже и правее. «Доминирование» понимается как влияние, которое один блок оказывает на другие блоки диаграммы.  </a:t>
            </a:r>
            <a:endParaRPr lang="en-US" altLang="ru-RU" sz="2400"/>
          </a:p>
          <a:p>
            <a:pPr>
              <a:lnSpc>
                <a:spcPct val="80000"/>
              </a:lnSpc>
              <a:buFont typeface="Wingdings" panose="05000000000000000000" pitchFamily="2" charset="2"/>
              <a:buChar char="Ø"/>
            </a:pPr>
            <a:r>
              <a:rPr lang="ru-RU" altLang="ru-RU" sz="2400" b="1"/>
              <a:t>Управление</a:t>
            </a:r>
            <a:r>
              <a:rPr lang="ru-RU" altLang="ru-RU" sz="2400"/>
              <a:t> - возникает тогда, когда выход одного блока служит управляющим воздействием на блок с меньшим доминированием; </a:t>
            </a:r>
            <a:endParaRPr lang="en-US" altLang="ru-RU" sz="2400"/>
          </a:p>
          <a:p>
            <a:pPr>
              <a:lnSpc>
                <a:spcPct val="80000"/>
              </a:lnSpc>
              <a:buFont typeface="Wingdings" panose="05000000000000000000" pitchFamily="2" charset="2"/>
              <a:buChar char="Ø"/>
            </a:pPr>
            <a:r>
              <a:rPr lang="ru-RU" altLang="ru-RU" sz="2400" b="1"/>
              <a:t>Выход – вход</a:t>
            </a:r>
            <a:r>
              <a:rPr lang="ru-RU" altLang="ru-RU" sz="2400"/>
              <a:t> -  возникает при соединении выхода одного блока с входом другого блока с меньшим доминированием; </a:t>
            </a:r>
            <a:endParaRPr lang="en-US" altLang="ru-RU"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7B6BB82-FACF-4D29-ABE7-A495503BD4C6}"/>
              </a:ext>
            </a:extLst>
          </p:cNvPr>
          <p:cNvSpPr>
            <a:spLocks noGrp="1" noChangeArrowheads="1"/>
          </p:cNvSpPr>
          <p:nvPr>
            <p:ph type="title"/>
          </p:nvPr>
        </p:nvSpPr>
        <p:spPr/>
        <p:txBody>
          <a:bodyPr/>
          <a:lstStyle/>
          <a:p>
            <a:r>
              <a:rPr lang="ru-RU" altLang="ru-RU" sz="3200" b="1"/>
              <a:t>Отношения блоков на диаграммах</a:t>
            </a:r>
          </a:p>
        </p:txBody>
      </p:sp>
      <p:sp>
        <p:nvSpPr>
          <p:cNvPr id="48131" name="Rectangle 3">
            <a:extLst>
              <a:ext uri="{FF2B5EF4-FFF2-40B4-BE49-F238E27FC236}">
                <a16:creationId xmlns:a16="http://schemas.microsoft.com/office/drawing/2014/main" id="{9464FCE5-EBAF-4156-A299-972C77EA397B}"/>
              </a:ext>
            </a:extLst>
          </p:cNvPr>
          <p:cNvSpPr>
            <a:spLocks noGrp="1" noChangeArrowheads="1"/>
          </p:cNvSpPr>
          <p:nvPr>
            <p:ph type="body" idx="1"/>
          </p:nvPr>
        </p:nvSpPr>
        <p:spPr>
          <a:xfrm>
            <a:off x="323850" y="1341438"/>
            <a:ext cx="8351838" cy="4895850"/>
          </a:xfrm>
        </p:spPr>
        <p:txBody>
          <a:bodyPr/>
          <a:lstStyle/>
          <a:p>
            <a:pPr>
              <a:lnSpc>
                <a:spcPct val="80000"/>
              </a:lnSpc>
              <a:buFont typeface="Wingdings" panose="05000000000000000000" pitchFamily="2" charset="2"/>
              <a:buChar char="Ø"/>
            </a:pPr>
            <a:r>
              <a:rPr lang="ru-RU" altLang="ru-RU" sz="2200" b="1"/>
              <a:t>Обратная связь по управлению</a:t>
            </a:r>
            <a:r>
              <a:rPr lang="ru-RU" altLang="ru-RU" sz="2200"/>
              <a:t> - представляет итерацию (выход функции влияет на будущее выполнение других функций с большим доминированием, что впоследствии влияет на исходную функцию) и возникает тогда, когда выход некоторого блока создает управляющее воздействие на блок с большим доминированием; </a:t>
            </a:r>
            <a:endParaRPr lang="en-US" altLang="ru-RU" sz="2200"/>
          </a:p>
          <a:p>
            <a:pPr>
              <a:lnSpc>
                <a:spcPct val="80000"/>
              </a:lnSpc>
              <a:buFont typeface="Wingdings" panose="05000000000000000000" pitchFamily="2" charset="2"/>
              <a:buChar char="Ø"/>
            </a:pPr>
            <a:r>
              <a:rPr lang="ru-RU" altLang="ru-RU" sz="2200" b="1"/>
              <a:t>Обратная связь по входу</a:t>
            </a:r>
            <a:r>
              <a:rPr lang="ru-RU" altLang="ru-RU" sz="2200"/>
              <a:t> -</a:t>
            </a:r>
            <a:r>
              <a:rPr lang="ru-RU" altLang="ru-RU" sz="2200" b="1"/>
              <a:t> </a:t>
            </a:r>
            <a:r>
              <a:rPr lang="ru-RU" altLang="ru-RU" sz="2200"/>
              <a:t>представляет итерацию, когда выход блока становиться входом другого блока с большим доминированием.  </a:t>
            </a:r>
            <a:endParaRPr lang="en-US" altLang="ru-RU" sz="2200"/>
          </a:p>
          <a:p>
            <a:pPr>
              <a:lnSpc>
                <a:spcPct val="80000"/>
              </a:lnSpc>
              <a:buFont typeface="Wingdings" panose="05000000000000000000" pitchFamily="2" charset="2"/>
              <a:buChar char="Ø"/>
            </a:pPr>
            <a:r>
              <a:rPr lang="ru-RU" altLang="ru-RU" sz="2200" b="1"/>
              <a:t>Выход – механизм</a:t>
            </a:r>
            <a:r>
              <a:rPr lang="ru-RU" altLang="ru-RU" sz="2200"/>
              <a:t> - отражают ситуацию, при которой выход одной функции становиться средством достижения цели для другой, т.е. возникают при отображении в модели процедур пополнения и распределения ресурсов, создания или подготовки средств для выполнения функций системы (например, приобретение или изготовление требуемых инструментов и оборудования, обучение персонала, организация физического пространства, финансирование, закупка материалов и т.д.;  </a:t>
            </a:r>
          </a:p>
          <a:p>
            <a:pPr>
              <a:lnSpc>
                <a:spcPct val="80000"/>
              </a:lnSpc>
            </a:pPr>
            <a:endParaRPr lang="ru-RU" altLang="ru-RU" sz="2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0CA976E-D587-4CB3-80E1-2129E04CA473}"/>
              </a:ext>
            </a:extLst>
          </p:cNvPr>
          <p:cNvSpPr>
            <a:spLocks noGrp="1" noChangeArrowheads="1"/>
          </p:cNvSpPr>
          <p:nvPr>
            <p:ph type="title"/>
          </p:nvPr>
        </p:nvSpPr>
        <p:spPr/>
        <p:txBody>
          <a:bodyPr/>
          <a:lstStyle/>
          <a:p>
            <a:pPr>
              <a:lnSpc>
                <a:spcPct val="80000"/>
              </a:lnSpc>
            </a:pPr>
            <a:r>
              <a:rPr lang="ru-RU" altLang="ru-RU" sz="2800" b="1"/>
              <a:t>Управление, выход – вход, обратная связь по управлению, обратная связь по входу</a:t>
            </a:r>
            <a:r>
              <a:rPr lang="ru-RU" altLang="ru-RU"/>
              <a:t> </a:t>
            </a:r>
          </a:p>
        </p:txBody>
      </p:sp>
      <p:pic>
        <p:nvPicPr>
          <p:cNvPr id="49156" name="Picture 4">
            <a:extLst>
              <a:ext uri="{FF2B5EF4-FFF2-40B4-BE49-F238E27FC236}">
                <a16:creationId xmlns:a16="http://schemas.microsoft.com/office/drawing/2014/main" id="{A9D2ED79-B0BF-4AA2-AD05-3A823269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322897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a:extLst>
              <a:ext uri="{FF2B5EF4-FFF2-40B4-BE49-F238E27FC236}">
                <a16:creationId xmlns:a16="http://schemas.microsoft.com/office/drawing/2014/main" id="{CAF2079C-59FB-45FE-96CA-E29DA1CA7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3600450" cy="2392362"/>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a:extLst>
              <a:ext uri="{FF2B5EF4-FFF2-40B4-BE49-F238E27FC236}">
                <a16:creationId xmlns:a16="http://schemas.microsoft.com/office/drawing/2014/main" id="{DBFE8C43-4560-4A82-A5EC-8DE40DD5B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860800"/>
            <a:ext cx="3429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a:extLst>
              <a:ext uri="{FF2B5EF4-FFF2-40B4-BE49-F238E27FC236}">
                <a16:creationId xmlns:a16="http://schemas.microsoft.com/office/drawing/2014/main" id="{14E11F5E-CA0B-4259-95A8-A56830D80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860800"/>
            <a:ext cx="3455987" cy="2382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61" name="Picture 9">
            <a:extLst>
              <a:ext uri="{FF2B5EF4-FFF2-40B4-BE49-F238E27FC236}">
                <a16:creationId xmlns:a16="http://schemas.microsoft.com/office/drawing/2014/main" id="{386DEEAA-4E02-4D77-AAEE-894580FD7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860800"/>
            <a:ext cx="3455987" cy="2382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572191F-906E-47AB-BDE6-88136F95D3F8}"/>
              </a:ext>
            </a:extLst>
          </p:cNvPr>
          <p:cNvSpPr>
            <a:spLocks noGrp="1" noChangeArrowheads="1"/>
          </p:cNvSpPr>
          <p:nvPr>
            <p:ph type="title"/>
          </p:nvPr>
        </p:nvSpPr>
        <p:spPr/>
        <p:txBody>
          <a:bodyPr/>
          <a:lstStyle/>
          <a:p>
            <a:pPr>
              <a:lnSpc>
                <a:spcPct val="80000"/>
              </a:lnSpc>
            </a:pPr>
            <a:r>
              <a:rPr lang="ru-RU" altLang="ru-RU" sz="2800"/>
              <a:t>Отношения между блоками диаграммы и другими диаграммами (окружающей средой).</a:t>
            </a:r>
            <a:r>
              <a:rPr lang="ru-RU" altLang="ru-RU" sz="3800"/>
              <a:t> </a:t>
            </a:r>
          </a:p>
        </p:txBody>
      </p:sp>
      <p:sp>
        <p:nvSpPr>
          <p:cNvPr id="50179" name="Rectangle 3">
            <a:extLst>
              <a:ext uri="{FF2B5EF4-FFF2-40B4-BE49-F238E27FC236}">
                <a16:creationId xmlns:a16="http://schemas.microsoft.com/office/drawing/2014/main" id="{7E7F223D-023F-4126-AC81-D9A1A2A505E6}"/>
              </a:ext>
            </a:extLst>
          </p:cNvPr>
          <p:cNvSpPr>
            <a:spLocks noGrp="1" noChangeArrowheads="1"/>
          </p:cNvSpPr>
          <p:nvPr>
            <p:ph type="body" idx="1"/>
          </p:nvPr>
        </p:nvSpPr>
        <p:spPr>
          <a:xfrm>
            <a:off x="395288" y="1412875"/>
            <a:ext cx="8139112" cy="4824413"/>
          </a:xfrm>
        </p:spPr>
        <p:txBody>
          <a:bodyPr/>
          <a:lstStyle/>
          <a:p>
            <a:pPr>
              <a:lnSpc>
                <a:spcPct val="80000"/>
              </a:lnSpc>
              <a:buFont typeface="Wingdings" panose="05000000000000000000" pitchFamily="2" charset="2"/>
              <a:buNone/>
            </a:pPr>
            <a:r>
              <a:rPr lang="ru-RU" altLang="ru-RU" sz="2400"/>
              <a:t>Отношения между блоками  диаграммы и другими диаграммами, являющимися по отношению к рассматриваемой диаграмме окружающей средой (окружением), описываются </a:t>
            </a:r>
            <a:r>
              <a:rPr lang="ru-RU" altLang="ru-RU" sz="2400" b="1"/>
              <a:t>граничными стрелками</a:t>
            </a:r>
            <a:r>
              <a:rPr lang="ru-RU" altLang="ru-RU" sz="2400"/>
              <a:t>.</a:t>
            </a:r>
          </a:p>
          <a:p>
            <a:pPr>
              <a:lnSpc>
                <a:spcPct val="80000"/>
              </a:lnSpc>
              <a:buFont typeface="Wingdings" panose="05000000000000000000" pitchFamily="2" charset="2"/>
              <a:buNone/>
            </a:pPr>
            <a:r>
              <a:rPr lang="ru-RU" altLang="ru-RU" sz="2400"/>
              <a:t> На обычной (не контекстной) диаграмме граничные стрелки представляют входы, управления, выходы или механизмы родительского блока диаграммы. Источник или потребитель граничных стрелок можно обнаружить, только изучая родительскую диаграмму. </a:t>
            </a:r>
          </a:p>
          <a:p>
            <a:pPr>
              <a:lnSpc>
                <a:spcPct val="80000"/>
              </a:lnSpc>
              <a:buFont typeface="Wingdings" panose="05000000000000000000" pitchFamily="2" charset="2"/>
              <a:buNone/>
            </a:pPr>
            <a:r>
              <a:rPr lang="ru-RU" altLang="ru-RU" sz="2400" b="1"/>
              <a:t>Все граничные стрелки на дочерней диаграмме (за исключением стрелок, помещенных в тоннель должны соответствовать стрелкам родительского блока.</a:t>
            </a:r>
            <a:endParaRPr lang="ru-RU" altLang="ru-RU"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C4BE10B-79BF-4E78-AD8C-024C0B3E8B80}"/>
              </a:ext>
            </a:extLst>
          </p:cNvPr>
          <p:cNvSpPr>
            <a:spLocks noGrp="1" noChangeArrowheads="1"/>
          </p:cNvSpPr>
          <p:nvPr>
            <p:ph type="title"/>
          </p:nvPr>
        </p:nvSpPr>
        <p:spPr/>
        <p:txBody>
          <a:bodyPr/>
          <a:lstStyle/>
          <a:p>
            <a:r>
              <a:rPr lang="ru-RU" altLang="ru-RU" b="1"/>
              <a:t>Граничные стрелки</a:t>
            </a:r>
            <a:r>
              <a:rPr lang="ru-RU" altLang="ru-RU"/>
              <a:t>.</a:t>
            </a:r>
          </a:p>
        </p:txBody>
      </p:sp>
      <p:pic>
        <p:nvPicPr>
          <p:cNvPr id="51204" name="Picture 4">
            <a:extLst>
              <a:ext uri="{FF2B5EF4-FFF2-40B4-BE49-F238E27FC236}">
                <a16:creationId xmlns:a16="http://schemas.microsoft.com/office/drawing/2014/main" id="{EEEFEAF4-02CF-4947-9485-983C05DF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6048375" cy="482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B1D0164-0F3F-4B1C-A874-045BADA81081}"/>
              </a:ext>
            </a:extLst>
          </p:cNvPr>
          <p:cNvSpPr>
            <a:spLocks noGrp="1" noChangeArrowheads="1"/>
          </p:cNvSpPr>
          <p:nvPr>
            <p:ph type="title"/>
          </p:nvPr>
        </p:nvSpPr>
        <p:spPr/>
        <p:txBody>
          <a:bodyPr/>
          <a:lstStyle/>
          <a:p>
            <a:r>
              <a:rPr lang="ru-RU" altLang="ru-RU" sz="3200" b="1"/>
              <a:t>Стрелки, помещенные в «туннель».</a:t>
            </a:r>
            <a:r>
              <a:rPr lang="ru-RU" altLang="ru-RU"/>
              <a:t> </a:t>
            </a:r>
          </a:p>
        </p:txBody>
      </p:sp>
      <p:sp>
        <p:nvSpPr>
          <p:cNvPr id="52227" name="Rectangle 3">
            <a:extLst>
              <a:ext uri="{FF2B5EF4-FFF2-40B4-BE49-F238E27FC236}">
                <a16:creationId xmlns:a16="http://schemas.microsoft.com/office/drawing/2014/main" id="{8062E84E-F2C1-4EBE-85A8-E05F4CF3BC81}"/>
              </a:ext>
            </a:extLst>
          </p:cNvPr>
          <p:cNvSpPr>
            <a:spLocks noGrp="1" noChangeArrowheads="1"/>
          </p:cNvSpPr>
          <p:nvPr>
            <p:ph type="body" idx="1"/>
          </p:nvPr>
        </p:nvSpPr>
        <p:spPr>
          <a:xfrm>
            <a:off x="395288" y="1412875"/>
            <a:ext cx="8280400" cy="4752975"/>
          </a:xfrm>
        </p:spPr>
        <p:txBody>
          <a:bodyPr/>
          <a:lstStyle/>
          <a:p>
            <a:pPr marL="533400" indent="-533400">
              <a:buFont typeface="Wingdings" panose="05000000000000000000" pitchFamily="2" charset="2"/>
              <a:buNone/>
            </a:pPr>
            <a:r>
              <a:rPr lang="ru-RU" altLang="ru-RU" sz="2400" b="1"/>
              <a:t>Туннель</a:t>
            </a:r>
            <a:r>
              <a:rPr lang="ru-RU" altLang="ru-RU" sz="2400"/>
              <a:t> - круглые скобки в начале и/или окончании стрелки. Туннельные стрелки означают, что данные, выраженные этими стрелками, </a:t>
            </a:r>
            <a:r>
              <a:rPr lang="ru-RU" altLang="ru-RU" sz="2400" b="1"/>
              <a:t>не рассматриваются на родительской диаграмме и/или на дочерней диаграмме. </a:t>
            </a:r>
          </a:p>
          <a:p>
            <a:pPr marL="533400" indent="-533400">
              <a:buClr>
                <a:schemeClr val="tx1"/>
              </a:buClr>
              <a:buSzTx/>
              <a:buFont typeface="Wingdings" panose="05000000000000000000" pitchFamily="2" charset="2"/>
              <a:buAutoNum type="alphaUcPeriod"/>
            </a:pPr>
            <a:r>
              <a:rPr lang="ru-RU" altLang="ru-RU" sz="2400"/>
              <a:t>Стрелка, помещенная в туннель там, где она </a:t>
            </a:r>
            <a:r>
              <a:rPr lang="ru-RU" altLang="ru-RU" sz="2400" b="1"/>
              <a:t>присоединяется к блоку</a:t>
            </a:r>
            <a:r>
              <a:rPr lang="ru-RU" altLang="ru-RU" sz="2400"/>
              <a:t>, означает, что данные, выраженные этой стрелкой, </a:t>
            </a:r>
            <a:r>
              <a:rPr lang="ru-RU" altLang="ru-RU" sz="2400" b="1"/>
              <a:t>не обязательны на следующем уровне декомпозиции. </a:t>
            </a:r>
          </a:p>
          <a:p>
            <a:pPr marL="533400" indent="-533400">
              <a:buClr>
                <a:schemeClr val="tx1"/>
              </a:buClr>
              <a:buSzTx/>
              <a:buFont typeface="Wingdings" panose="05000000000000000000" pitchFamily="2" charset="2"/>
              <a:buAutoNum type="alphaUcPeriod"/>
            </a:pPr>
            <a:r>
              <a:rPr lang="ru-RU" altLang="ru-RU" sz="2400"/>
              <a:t>Стрелка, помещаемая в туннель </a:t>
            </a:r>
            <a:r>
              <a:rPr lang="ru-RU" altLang="ru-RU" sz="2400" b="1"/>
              <a:t>на свободном конце</a:t>
            </a:r>
            <a:r>
              <a:rPr lang="ru-RU" altLang="ru-RU" sz="2400"/>
              <a:t> означает, что </a:t>
            </a:r>
            <a:r>
              <a:rPr lang="ru-RU" altLang="ru-RU" sz="2400" b="1"/>
              <a:t>выраженные ею данные отсутствуют на родительской диаграмме.</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B8F280C-9B97-4F74-890C-7F805846156A}"/>
              </a:ext>
            </a:extLst>
          </p:cNvPr>
          <p:cNvSpPr>
            <a:spLocks noGrp="1" noChangeArrowheads="1"/>
          </p:cNvSpPr>
          <p:nvPr>
            <p:ph type="title"/>
          </p:nvPr>
        </p:nvSpPr>
        <p:spPr/>
        <p:txBody>
          <a:bodyPr/>
          <a:lstStyle/>
          <a:p>
            <a:r>
              <a:rPr lang="ru-RU" altLang="ru-RU" sz="3200" b="1"/>
              <a:t>Стрелки, помещенные в «туннель».</a:t>
            </a:r>
          </a:p>
        </p:txBody>
      </p:sp>
      <p:pic>
        <p:nvPicPr>
          <p:cNvPr id="53252" name="Picture 4">
            <a:extLst>
              <a:ext uri="{FF2B5EF4-FFF2-40B4-BE49-F238E27FC236}">
                <a16:creationId xmlns:a16="http://schemas.microsoft.com/office/drawing/2014/main" id="{9532FA53-94D9-4D41-835D-C4F038C70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3671887" cy="3205163"/>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a:extLst>
              <a:ext uri="{FF2B5EF4-FFF2-40B4-BE49-F238E27FC236}">
                <a16:creationId xmlns:a16="http://schemas.microsoft.com/office/drawing/2014/main" id="{1B0DAD6A-8CF8-4584-A6BB-AE3B4B66292A}"/>
              </a:ext>
            </a:extLst>
          </p:cNvPr>
          <p:cNvSpPr txBox="1">
            <a:spLocks noChangeArrowheads="1"/>
          </p:cNvSpPr>
          <p:nvPr/>
        </p:nvSpPr>
        <p:spPr bwMode="auto">
          <a:xfrm>
            <a:off x="4211638" y="1412875"/>
            <a:ext cx="316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400" b="1"/>
              <a:t>Туннель вариант А.</a:t>
            </a:r>
          </a:p>
        </p:txBody>
      </p:sp>
      <p:pic>
        <p:nvPicPr>
          <p:cNvPr id="53254" name="Picture 6">
            <a:extLst>
              <a:ext uri="{FF2B5EF4-FFF2-40B4-BE49-F238E27FC236}">
                <a16:creationId xmlns:a16="http://schemas.microsoft.com/office/drawing/2014/main" id="{E6163F24-1B87-484C-8027-BB91C395C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924175"/>
            <a:ext cx="4176713" cy="3354388"/>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7">
            <a:extLst>
              <a:ext uri="{FF2B5EF4-FFF2-40B4-BE49-F238E27FC236}">
                <a16:creationId xmlns:a16="http://schemas.microsoft.com/office/drawing/2014/main" id="{062AD622-4DB7-4A35-AD5C-884B19A44B58}"/>
              </a:ext>
            </a:extLst>
          </p:cNvPr>
          <p:cNvSpPr txBox="1">
            <a:spLocks noChangeArrowheads="1"/>
          </p:cNvSpPr>
          <p:nvPr/>
        </p:nvSpPr>
        <p:spPr bwMode="auto">
          <a:xfrm>
            <a:off x="5364163" y="2420938"/>
            <a:ext cx="316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400" b="1"/>
              <a:t>Туннель вариант В.</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9FF74B-861D-4B4C-9B16-647FDD36591C}"/>
              </a:ext>
            </a:extLst>
          </p:cNvPr>
          <p:cNvSpPr>
            <a:spLocks noGrp="1" noChangeArrowheads="1"/>
          </p:cNvSpPr>
          <p:nvPr>
            <p:ph type="title"/>
          </p:nvPr>
        </p:nvSpPr>
        <p:spPr/>
        <p:txBody>
          <a:bodyPr/>
          <a:lstStyle/>
          <a:p>
            <a:r>
              <a:rPr lang="ru-RU" altLang="ru-RU" sz="3200" b="1"/>
              <a:t>Стрелки, помещенные в «туннель».</a:t>
            </a:r>
          </a:p>
        </p:txBody>
      </p:sp>
      <p:pic>
        <p:nvPicPr>
          <p:cNvPr id="54276" name="Picture 4">
            <a:extLst>
              <a:ext uri="{FF2B5EF4-FFF2-40B4-BE49-F238E27FC236}">
                <a16:creationId xmlns:a16="http://schemas.microsoft.com/office/drawing/2014/main" id="{3B8F62BE-6569-46F6-B45A-B16A481EF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848600" cy="4649787"/>
          </a:xfrm>
          <a:prstGeom prst="rect">
            <a:avLst/>
          </a:prstGeom>
          <a:noFill/>
          <a:extLst>
            <a:ext uri="{909E8E84-426E-40DD-AFC4-6F175D3DCCD1}">
              <a14:hiddenFill xmlns:a14="http://schemas.microsoft.com/office/drawing/2010/main">
                <a:solidFill>
                  <a:srgbClr val="FFFFFF"/>
                </a:solidFill>
              </a14:hiddenFill>
            </a:ext>
          </a:extLst>
        </p:spPr>
      </p:pic>
      <p:pic>
        <p:nvPicPr>
          <p:cNvPr id="54277" name="Picture 5">
            <a:extLst>
              <a:ext uri="{FF2B5EF4-FFF2-40B4-BE49-F238E27FC236}">
                <a16:creationId xmlns:a16="http://schemas.microsoft.com/office/drawing/2014/main" id="{1FE58923-4254-4673-A927-43CFF6F97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848600" cy="4649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F7D1A4-4035-41C7-9222-31234BB1EDF3}"/>
              </a:ext>
            </a:extLst>
          </p:cNvPr>
          <p:cNvSpPr>
            <a:spLocks noGrp="1" noChangeArrowheads="1"/>
          </p:cNvSpPr>
          <p:nvPr>
            <p:ph type="title"/>
          </p:nvPr>
        </p:nvSpPr>
        <p:spPr/>
        <p:txBody>
          <a:bodyPr/>
          <a:lstStyle/>
          <a:p>
            <a:r>
              <a:rPr lang="ru-RU" altLang="ru-RU" sz="3200"/>
              <a:t>Правила построения модели включают:</a:t>
            </a:r>
            <a:r>
              <a:rPr lang="ru-RU" altLang="ru-RU"/>
              <a:t> </a:t>
            </a:r>
          </a:p>
        </p:txBody>
      </p:sp>
      <p:sp>
        <p:nvSpPr>
          <p:cNvPr id="11267" name="Rectangle 3">
            <a:extLst>
              <a:ext uri="{FF2B5EF4-FFF2-40B4-BE49-F238E27FC236}">
                <a16:creationId xmlns:a16="http://schemas.microsoft.com/office/drawing/2014/main" id="{24AFCE90-B70F-4D97-A77D-211CA86A3B81}"/>
              </a:ext>
            </a:extLst>
          </p:cNvPr>
          <p:cNvSpPr>
            <a:spLocks noGrp="1" noChangeArrowheads="1"/>
          </p:cNvSpPr>
          <p:nvPr>
            <p:ph type="body" idx="1"/>
          </p:nvPr>
        </p:nvSpPr>
        <p:spPr/>
        <p:txBody>
          <a:bodyPr/>
          <a:lstStyle/>
          <a:p>
            <a:pPr>
              <a:lnSpc>
                <a:spcPct val="90000"/>
              </a:lnSpc>
            </a:pPr>
            <a:r>
              <a:rPr lang="ru-RU" altLang="ru-RU" sz="2400"/>
              <a:t>ограничение количества блоков на каждом уровне декомпозиции (правило 3-6 блоков); </a:t>
            </a:r>
            <a:endParaRPr lang="en-US" altLang="ru-RU" sz="2400"/>
          </a:p>
          <a:p>
            <a:pPr>
              <a:lnSpc>
                <a:spcPct val="90000"/>
              </a:lnSpc>
            </a:pPr>
            <a:r>
              <a:rPr lang="ru-RU" altLang="ru-RU" sz="2400"/>
              <a:t>связность диаграмм (номера блоков);</a:t>
            </a:r>
            <a:endParaRPr lang="en-US" altLang="ru-RU" sz="2400"/>
          </a:p>
          <a:p>
            <a:pPr>
              <a:lnSpc>
                <a:spcPct val="90000"/>
              </a:lnSpc>
            </a:pPr>
            <a:r>
              <a:rPr lang="ru-RU" altLang="ru-RU" sz="2400"/>
              <a:t>уникальность меток и наименований (отсутствие повторяющихся имен); </a:t>
            </a:r>
            <a:endParaRPr lang="en-US" altLang="ru-RU" sz="2400"/>
          </a:p>
          <a:p>
            <a:pPr>
              <a:lnSpc>
                <a:spcPct val="90000"/>
              </a:lnSpc>
            </a:pPr>
            <a:r>
              <a:rPr lang="ru-RU" altLang="ru-RU" sz="2400"/>
              <a:t>синтаксические правила для графики (блоков и дуг);</a:t>
            </a:r>
            <a:endParaRPr lang="en-US" altLang="ru-RU" sz="2400"/>
          </a:p>
          <a:p>
            <a:pPr>
              <a:lnSpc>
                <a:spcPct val="90000"/>
              </a:lnSpc>
            </a:pPr>
            <a:r>
              <a:rPr lang="ru-RU" altLang="ru-RU" sz="2400"/>
              <a:t> разделение входов и управлений (правило определения роли данных). </a:t>
            </a:r>
          </a:p>
          <a:p>
            <a:pPr>
              <a:lnSpc>
                <a:spcPct val="90000"/>
              </a:lnSpc>
            </a:pPr>
            <a:r>
              <a:rPr lang="ru-RU" altLang="ru-RU" sz="2400"/>
              <a:t>отделение организации от функции, т.е. исключение влияния организационной структуры на функциональную модель.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A2B60F-FEF8-4BA8-80BC-5C151401E8E8}"/>
              </a:ext>
            </a:extLst>
          </p:cNvPr>
          <p:cNvSpPr>
            <a:spLocks noGrp="1" noChangeArrowheads="1"/>
          </p:cNvSpPr>
          <p:nvPr>
            <p:ph type="title"/>
          </p:nvPr>
        </p:nvSpPr>
        <p:spPr/>
        <p:txBody>
          <a:bodyPr/>
          <a:lstStyle/>
          <a:p>
            <a:pPr algn="ctr">
              <a:lnSpc>
                <a:spcPct val="80000"/>
              </a:lnSpc>
            </a:pPr>
            <a:r>
              <a:rPr lang="ru-RU" altLang="ru-RU" sz="3200"/>
              <a:t>В IDEF0 реализованы три базовых принципа моделирования процессов:</a:t>
            </a:r>
            <a:r>
              <a:rPr lang="ru-RU" altLang="ru-RU" sz="3800"/>
              <a:t> </a:t>
            </a:r>
          </a:p>
        </p:txBody>
      </p:sp>
      <p:sp>
        <p:nvSpPr>
          <p:cNvPr id="12291" name="Rectangle 3">
            <a:extLst>
              <a:ext uri="{FF2B5EF4-FFF2-40B4-BE49-F238E27FC236}">
                <a16:creationId xmlns:a16="http://schemas.microsoft.com/office/drawing/2014/main" id="{1CB43468-675E-4DD2-A53C-D3F6E32B6670}"/>
              </a:ext>
            </a:extLst>
          </p:cNvPr>
          <p:cNvSpPr>
            <a:spLocks noGrp="1" noChangeArrowheads="1"/>
          </p:cNvSpPr>
          <p:nvPr>
            <p:ph type="body" idx="1"/>
          </p:nvPr>
        </p:nvSpPr>
        <p:spPr>
          <a:xfrm>
            <a:off x="468313" y="1484313"/>
            <a:ext cx="8280400" cy="4895850"/>
          </a:xfrm>
        </p:spPr>
        <p:txBody>
          <a:bodyPr/>
          <a:lstStyle/>
          <a:p>
            <a:pPr>
              <a:lnSpc>
                <a:spcPct val="80000"/>
              </a:lnSpc>
            </a:pPr>
            <a:r>
              <a:rPr lang="ru-RU" altLang="ru-RU" sz="2200" b="1"/>
              <a:t>Принцип функциональной декомпозиции</a:t>
            </a:r>
            <a:r>
              <a:rPr lang="ru-RU" altLang="ru-RU" sz="2200"/>
              <a:t> когда сложная бизнес-функция может быть представлена в виде совокупности элементарных функций.</a:t>
            </a:r>
          </a:p>
          <a:p>
            <a:pPr>
              <a:lnSpc>
                <a:spcPct val="80000"/>
              </a:lnSpc>
            </a:pPr>
            <a:r>
              <a:rPr lang="ru-RU" altLang="ru-RU" sz="2200"/>
              <a:t> </a:t>
            </a:r>
            <a:r>
              <a:rPr lang="ru-RU" altLang="ru-RU" sz="2200" b="1"/>
              <a:t>Принцип ограничения сложности -</a:t>
            </a:r>
            <a:r>
              <a:rPr lang="ru-RU" altLang="ru-RU" sz="2200"/>
              <a:t> диаграммами должны быть разборчивыми и удобочитаемыми. Суть принципа ограничения сложности состоит в том, что количество блоков на диаграмме должно быть не менее двух и не более шести. Практика показывает, что соблюдение этого принципа приводит к тому, что функциональные процессы, представленные в виде IDEF0 модели, хорошо структурированы, понятны и легко поддаются анализу. </a:t>
            </a:r>
          </a:p>
          <a:p>
            <a:pPr>
              <a:lnSpc>
                <a:spcPct val="80000"/>
              </a:lnSpc>
            </a:pPr>
            <a:r>
              <a:rPr lang="ru-RU" altLang="ru-RU" sz="2200"/>
              <a:t> </a:t>
            </a:r>
            <a:r>
              <a:rPr lang="ru-RU" altLang="ru-RU" sz="2200" b="1"/>
              <a:t>Принцип контекстной диаграммы</a:t>
            </a:r>
            <a:r>
              <a:rPr lang="ru-RU" altLang="ru-RU" sz="2200"/>
              <a:t>. Моделирование делового процесса начинается с построения контекстной диаграммы. На этой диаграмме отображается только один блок - главная бизнес-функция моделируемой системы.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738DCE4-8134-4B32-A484-B3B5355343A7}"/>
              </a:ext>
            </a:extLst>
          </p:cNvPr>
          <p:cNvSpPr>
            <a:spLocks noGrp="1" noChangeArrowheads="1"/>
          </p:cNvSpPr>
          <p:nvPr>
            <p:ph type="title"/>
          </p:nvPr>
        </p:nvSpPr>
        <p:spPr/>
        <p:txBody>
          <a:bodyPr/>
          <a:lstStyle/>
          <a:p>
            <a:r>
              <a:rPr lang="ru-RU" altLang="ru-RU" sz="3200"/>
              <a:t>Основные элементы диаграмм:</a:t>
            </a:r>
            <a:r>
              <a:rPr lang="ru-RU" altLang="ru-RU"/>
              <a:t> </a:t>
            </a:r>
          </a:p>
        </p:txBody>
      </p:sp>
      <p:sp>
        <p:nvSpPr>
          <p:cNvPr id="13315" name="Rectangle 3">
            <a:extLst>
              <a:ext uri="{FF2B5EF4-FFF2-40B4-BE49-F238E27FC236}">
                <a16:creationId xmlns:a16="http://schemas.microsoft.com/office/drawing/2014/main" id="{EB8D3E6B-D0F0-41D7-A336-A2B9DBE76E37}"/>
              </a:ext>
            </a:extLst>
          </p:cNvPr>
          <p:cNvSpPr>
            <a:spLocks noGrp="1" noChangeArrowheads="1"/>
          </p:cNvSpPr>
          <p:nvPr>
            <p:ph type="body" idx="1"/>
          </p:nvPr>
        </p:nvSpPr>
        <p:spPr>
          <a:xfrm>
            <a:off x="323850" y="1412875"/>
            <a:ext cx="8210550" cy="4824413"/>
          </a:xfrm>
        </p:spPr>
        <p:txBody>
          <a:bodyPr/>
          <a:lstStyle/>
          <a:p>
            <a:pPr marL="381000" indent="-381000">
              <a:lnSpc>
                <a:spcPct val="80000"/>
              </a:lnSpc>
              <a:buClr>
                <a:schemeClr val="tx1"/>
              </a:buClr>
              <a:buSzTx/>
              <a:buFont typeface="Wingdings" panose="05000000000000000000" pitchFamily="2" charset="2"/>
              <a:buAutoNum type="arabicPeriod"/>
            </a:pPr>
            <a:r>
              <a:rPr lang="ru-RU" altLang="ru-RU" sz="2000" b="1"/>
              <a:t>Функциональный блок (Activity Box)</a:t>
            </a:r>
            <a:r>
              <a:rPr lang="ru-RU" altLang="ru-RU" sz="2000"/>
              <a:t> графически изображается в виде  прямоугольника и олицетворяет собой некоторую конкретную функцию в рамках рассматриваемой системы. Внутри каждого блока помещается его имя и номер. Номер блока размещается в правом нижнем углу. По требованиям стандарта название каждого функционального блока должно быть сформулировано в глагольном наклонении, т.е. быть глаголом или глагольным оборотом.</a:t>
            </a:r>
          </a:p>
          <a:p>
            <a:pPr marL="381000" indent="-381000">
              <a:lnSpc>
                <a:spcPct val="80000"/>
              </a:lnSpc>
              <a:buClr>
                <a:schemeClr val="tx1"/>
              </a:buClr>
              <a:buSzTx/>
              <a:buFont typeface="Wingdings" panose="05000000000000000000" pitchFamily="2" charset="2"/>
              <a:buAutoNum type="arabicPeriod"/>
            </a:pPr>
            <a:r>
              <a:rPr lang="ru-RU" altLang="ru-RU" sz="2000"/>
              <a:t> </a:t>
            </a:r>
            <a:r>
              <a:rPr lang="ru-RU" altLang="ru-RU" sz="2000" b="1"/>
              <a:t>Интерфейсная дуга (Arrow)</a:t>
            </a:r>
            <a:r>
              <a:rPr lang="ru-RU" altLang="ru-RU" sz="2000"/>
              <a:t> отображает элемент системы, который обрабатывается функциональным блоком или оказывает влияние на функцию, отображенную данным функциональным блоком. Каждая интерфейсная дуга должна иметь свое уникальное наименование (Arrow Label). По требованию стандарта, наименование должно быть оборотом существительного. С помощью интерфейсных дуг отображают различные объекты, в той или иной степени определяющие процессы, происходящие в системе.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7056CB-35FE-411E-AEBE-37C2E6E7F969}"/>
              </a:ext>
            </a:extLst>
          </p:cNvPr>
          <p:cNvSpPr>
            <a:spLocks noGrp="1" noChangeArrowheads="1"/>
          </p:cNvSpPr>
          <p:nvPr>
            <p:ph type="title"/>
          </p:nvPr>
        </p:nvSpPr>
        <p:spPr/>
        <p:txBody>
          <a:bodyPr/>
          <a:lstStyle/>
          <a:p>
            <a:r>
              <a:rPr lang="ru-RU" altLang="ru-RU" sz="3200"/>
              <a:t>Функциональный блок</a:t>
            </a:r>
          </a:p>
        </p:txBody>
      </p:sp>
      <p:pic>
        <p:nvPicPr>
          <p:cNvPr id="15364" name="Picture 4">
            <a:extLst>
              <a:ext uri="{FF2B5EF4-FFF2-40B4-BE49-F238E27FC236}">
                <a16:creationId xmlns:a16="http://schemas.microsoft.com/office/drawing/2014/main" id="{EBACC2E8-28D3-41EE-80F9-FD46D572B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6048375" cy="281940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66BE1BD2-B002-4385-894E-2C07E4327B0A}"/>
              </a:ext>
            </a:extLst>
          </p:cNvPr>
          <p:cNvSpPr txBox="1">
            <a:spLocks noChangeArrowheads="1"/>
          </p:cNvSpPr>
          <p:nvPr/>
        </p:nvSpPr>
        <p:spPr bwMode="auto">
          <a:xfrm>
            <a:off x="468313" y="4124325"/>
            <a:ext cx="81359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a:t>3. </a:t>
            </a:r>
            <a:r>
              <a:rPr lang="ru-RU" altLang="ru-RU" sz="2000" b="1"/>
              <a:t>Принцип декомпозиции (Decomposition)</a:t>
            </a:r>
            <a:r>
              <a:rPr lang="ru-RU" altLang="ru-RU" sz="2000"/>
              <a:t> применяется при разбиении сложного процесса на составляющие его функции. При этом уровень детализации процесса определяется непосредственно разработчиком модели. Декомпозиция позволяет постепенно и структурировано представлять модель системы в виде иерархической структуры отдельных диаграмм, что делает ее менее перегруженной и легко усваиваемой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BFF98D7-C281-46C5-845E-08C0D06502BC}"/>
              </a:ext>
            </a:extLst>
          </p:cNvPr>
          <p:cNvSpPr>
            <a:spLocks noGrp="1" noChangeArrowheads="1"/>
          </p:cNvSpPr>
          <p:nvPr>
            <p:ph type="title"/>
          </p:nvPr>
        </p:nvSpPr>
        <p:spPr/>
        <p:txBody>
          <a:bodyPr/>
          <a:lstStyle/>
          <a:p>
            <a:r>
              <a:rPr lang="ru-RU" altLang="ru-RU" sz="3200" b="1"/>
              <a:t>Интерфейсная дуга (Arrow)</a:t>
            </a:r>
          </a:p>
        </p:txBody>
      </p:sp>
      <p:pic>
        <p:nvPicPr>
          <p:cNvPr id="14340" name="Picture 4">
            <a:extLst>
              <a:ext uri="{FF2B5EF4-FFF2-40B4-BE49-F238E27FC236}">
                <a16:creationId xmlns:a16="http://schemas.microsoft.com/office/drawing/2014/main" id="{DF2A0599-9655-41A3-9067-241F73285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993062" cy="446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Radial</Template>
  <TotalTime>1878</TotalTime>
  <Words>2783</Words>
  <Application>Microsoft Office PowerPoint</Application>
  <PresentationFormat>Экран (4:3)</PresentationFormat>
  <Paragraphs>142</Paragraphs>
  <Slides>47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47</vt:i4>
      </vt:variant>
    </vt:vector>
  </HeadingPairs>
  <TitlesOfParts>
    <vt:vector size="52" baseType="lpstr">
      <vt:lpstr>Arial</vt:lpstr>
      <vt:lpstr>Times New Roman</vt:lpstr>
      <vt:lpstr>Wingdings</vt:lpstr>
      <vt:lpstr>Arial Black</vt:lpstr>
      <vt:lpstr>Скругленный</vt:lpstr>
      <vt:lpstr>Лекция 12. Методология функционального моделирования IDEF0 </vt:lpstr>
      <vt:lpstr> Семейство стандарта IDEF </vt:lpstr>
      <vt:lpstr>Основы методологии IDEF0 </vt:lpstr>
      <vt:lpstr>Методология может содержать 4 типа диаграмм: </vt:lpstr>
      <vt:lpstr>Правила построения модели включают: </vt:lpstr>
      <vt:lpstr>В IDEF0 реализованы три базовых принципа моделирования процессов: </vt:lpstr>
      <vt:lpstr>Основные элементы диаграмм: </vt:lpstr>
      <vt:lpstr>Функциональный блок</vt:lpstr>
      <vt:lpstr>Интерфейсная дуга (Arrow)</vt:lpstr>
      <vt:lpstr>Правила построения диаграммы IDEF0</vt:lpstr>
      <vt:lpstr>Правила построения диаграммы IDEF0</vt:lpstr>
      <vt:lpstr>Контекстная диаграмма </vt:lpstr>
      <vt:lpstr>Контекстная диаграмма</vt:lpstr>
      <vt:lpstr>Пример. Предметная область: деятельность предприятия по сборке и продаже компьютеров </vt:lpstr>
      <vt:lpstr>Контекстная диаграмма «Деятельность предприятия по сборке и продаже компьютеров»</vt:lpstr>
      <vt:lpstr>Контекстная диаграмма «Деятельность предприятия по сборке и продаже компьютеров»</vt:lpstr>
      <vt:lpstr>Диаграммы декомпозиции </vt:lpstr>
      <vt:lpstr>Диаграммы декомпозиции для системы «Деятельность предприятия по сборке и продаже компьютеров» </vt:lpstr>
      <vt:lpstr>Диаграмма декомпозиции первого уровня А0</vt:lpstr>
      <vt:lpstr>Второй уровень декомпозиции блока «Сборка и тестирование компьютеров» состоит из:</vt:lpstr>
      <vt:lpstr>Диаграмма декомпозиции блока «Сборка и тестирование компьютеров»  А3</vt:lpstr>
      <vt:lpstr>Диаграмма дерева узлов </vt:lpstr>
      <vt:lpstr> Диаграмма дерева узлов для системы «Деятельность предприятия по сборке и продаже компьютеров» </vt:lpstr>
      <vt:lpstr> Типы связей между блокам </vt:lpstr>
      <vt:lpstr>Типы связей между блокам</vt:lpstr>
      <vt:lpstr>Регламентирующая (управляющая, подчиненная) связь</vt:lpstr>
      <vt:lpstr>Типы связей между блокам</vt:lpstr>
      <vt:lpstr>Функциональная (технологическая) связь </vt:lpstr>
      <vt:lpstr>Потребительская (последовательная) и логическая связи</vt:lpstr>
      <vt:lpstr>Типы связей между блокам</vt:lpstr>
      <vt:lpstr>Коллегиальная (методическая) и ресурсная связи </vt:lpstr>
      <vt:lpstr>Информационная связь</vt:lpstr>
      <vt:lpstr>Временная связь</vt:lpstr>
      <vt:lpstr>Типы связей между блокам</vt:lpstr>
      <vt:lpstr>Значение  стрелок на диаграммах </vt:lpstr>
      <vt:lpstr>Стрелки на диаграммах IDEF0 задают своего рода ограничения (условия). </vt:lpstr>
      <vt:lpstr>Механизм меток</vt:lpstr>
      <vt:lpstr>Механизм меток</vt:lpstr>
      <vt:lpstr>Механизм меток</vt:lpstr>
      <vt:lpstr>Отношения блоков на диаграммах</vt:lpstr>
      <vt:lpstr>Отношения блоков на диаграммах</vt:lpstr>
      <vt:lpstr>Управление, выход – вход, обратная связь по управлению, обратная связь по входу </vt:lpstr>
      <vt:lpstr>Отношения между блоками диаграммы и другими диаграммами (окружающей средой). </vt:lpstr>
      <vt:lpstr>Граничные стрелки.</vt:lpstr>
      <vt:lpstr>Стрелки, помещенные в «туннель». </vt:lpstr>
      <vt:lpstr>Стрелки, помещенные в «туннель».</vt:lpstr>
      <vt:lpstr>Стрелки, помещенные в «туннель».</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6. Методология функционального моделирования IDEF0</dc:title>
  <dc:creator>Windows User</dc:creator>
  <cp:lastModifiedBy>Владислав Карюкин</cp:lastModifiedBy>
  <cp:revision>14</cp:revision>
  <dcterms:created xsi:type="dcterms:W3CDTF">2016-09-21T18:39:13Z</dcterms:created>
  <dcterms:modified xsi:type="dcterms:W3CDTF">2021-09-20T07:01:33Z</dcterms:modified>
</cp:coreProperties>
</file>